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54"/>
  </p:notesMasterIdLst>
  <p:sldIdLst>
    <p:sldId id="330" r:id="rId2"/>
    <p:sldId id="257" r:id="rId3"/>
    <p:sldId id="258" r:id="rId4"/>
    <p:sldId id="259" r:id="rId5"/>
    <p:sldId id="260" r:id="rId6"/>
    <p:sldId id="261" r:id="rId7"/>
    <p:sldId id="262" r:id="rId8"/>
    <p:sldId id="263" r:id="rId9"/>
    <p:sldId id="264" r:id="rId10"/>
    <p:sldId id="265" r:id="rId11"/>
    <p:sldId id="266" r:id="rId12"/>
    <p:sldId id="267" r:id="rId13"/>
    <p:sldId id="319" r:id="rId14"/>
    <p:sldId id="269" r:id="rId15"/>
    <p:sldId id="270" r:id="rId16"/>
    <p:sldId id="271" r:id="rId17"/>
    <p:sldId id="274" r:id="rId18"/>
    <p:sldId id="275" r:id="rId19"/>
    <p:sldId id="276" r:id="rId20"/>
    <p:sldId id="277" r:id="rId21"/>
    <p:sldId id="278" r:id="rId22"/>
    <p:sldId id="279" r:id="rId23"/>
    <p:sldId id="280" r:id="rId24"/>
    <p:sldId id="328" r:id="rId25"/>
    <p:sldId id="284" r:id="rId26"/>
    <p:sldId id="306" r:id="rId27"/>
    <p:sldId id="287" r:id="rId28"/>
    <p:sldId id="288" r:id="rId29"/>
    <p:sldId id="289" r:id="rId30"/>
    <p:sldId id="290" r:id="rId31"/>
    <p:sldId id="291" r:id="rId32"/>
    <p:sldId id="292" r:id="rId33"/>
    <p:sldId id="293" r:id="rId34"/>
    <p:sldId id="294" r:id="rId35"/>
    <p:sldId id="308" r:id="rId36"/>
    <p:sldId id="320" r:id="rId37"/>
    <p:sldId id="321" r:id="rId38"/>
    <p:sldId id="322" r:id="rId39"/>
    <p:sldId id="327" r:id="rId40"/>
    <p:sldId id="307" r:id="rId41"/>
    <p:sldId id="326" r:id="rId42"/>
    <p:sldId id="314" r:id="rId43"/>
    <p:sldId id="297" r:id="rId44"/>
    <p:sldId id="325" r:id="rId45"/>
    <p:sldId id="317" r:id="rId46"/>
    <p:sldId id="324" r:id="rId47"/>
    <p:sldId id="300" r:id="rId48"/>
    <p:sldId id="301" r:id="rId49"/>
    <p:sldId id="302" r:id="rId50"/>
    <p:sldId id="303" r:id="rId51"/>
    <p:sldId id="304" r:id="rId52"/>
    <p:sldId id="305" r:id="rId5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84" userDrawn="1">
          <p15:clr>
            <a:srgbClr val="A4A3A4"/>
          </p15:clr>
        </p15:guide>
        <p15:guide id="2"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ala Trim" initials="PT"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77BFAB-829F-4ADB-84EB-49F49E7A7FBE}">
  <a:tblStyle styleId="{8C77BFAB-829F-4ADB-84EB-49F49E7A7FBE}"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98" autoAdjust="0"/>
    <p:restoredTop sz="94667" autoAdjust="0"/>
  </p:normalViewPr>
  <p:slideViewPr>
    <p:cSldViewPr snapToGrid="0">
      <p:cViewPr varScale="1">
        <p:scale>
          <a:sx n="105" d="100"/>
          <a:sy n="105" d="100"/>
        </p:scale>
        <p:origin x="846" y="114"/>
      </p:cViewPr>
      <p:guideLst>
        <p:guide orient="horz" pos="984"/>
        <p:guide pos="288"/>
      </p:guideLst>
    </p:cSldViewPr>
  </p:slideViewPr>
  <p:outlineViewPr>
    <p:cViewPr>
      <p:scale>
        <a:sx n="33" d="100"/>
        <a:sy n="33" d="100"/>
      </p:scale>
      <p:origin x="0" y="-30198"/>
    </p:cViewPr>
  </p:outlin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541111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462935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1449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7" name="Google Shape;27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173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4" name="Google Shape;28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915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6" name="Google Shape;29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16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5" name="Google Shape;30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368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2" name="Google Shape;31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68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5" name="Google Shape;33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502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8" name="Google Shape;34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0511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5" name="Google Shape;35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54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6" name="Google Shape;37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566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3" name="Google Shape;21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166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4" name="Google Shape;38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575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3" name="Google Shape;39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107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0" name="Google Shape;40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349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0" name="Google Shape;42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2603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7051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3" name="Google Shape;46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390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9" name="Google Shape;46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794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7" name="Google Shape;47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3426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4" name="Google Shape;48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5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0" name="Google Shape;49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625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818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8" name="Google Shape;498;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87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5" name="Google Shape;50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351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3" name="Google Shape;51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833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3" name="Google Shape;51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9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9" name="Google Shape;53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8627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1" name="Google Shape;56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8649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7" name="Google Shape;56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984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3" name="Google Shape;57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254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2" name="Google Shape;582;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7529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9" name="Google Shape;589;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72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6" name="Google Shape;22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5060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9" name="Google Shape;59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360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2" name="Google Shape;23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908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8" name="Google Shape;23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174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8" name="Google Shape;24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565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4" name="Google Shape;25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520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3" name="Google Shape;2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559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105"/>
        <p:cNvGrpSpPr/>
        <p:nvPr/>
      </p:nvGrpSpPr>
      <p:grpSpPr>
        <a:xfrm>
          <a:off x="0" y="0"/>
          <a:ext cx="0" cy="0"/>
          <a:chOff x="0" y="0"/>
          <a:chExt cx="0" cy="0"/>
        </a:xfrm>
      </p:grpSpPr>
      <p:sp>
        <p:nvSpPr>
          <p:cNvPr id="106" name="Google Shape;106;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11"/>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8" name="Google Shape;108;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9" name="Google Shape;109;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0" name="Google Shape;110;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1" name="Google Shape;111;p11"/>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2" name="Google Shape;112;p11"/>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13"/>
        <p:cNvGrpSpPr/>
        <p:nvPr/>
      </p:nvGrpSpPr>
      <p:grpSpPr>
        <a:xfrm>
          <a:off x="0" y="0"/>
          <a:ext cx="0" cy="0"/>
          <a:chOff x="0" y="0"/>
          <a:chExt cx="0" cy="0"/>
        </a:xfrm>
      </p:grpSpPr>
      <p:sp>
        <p:nvSpPr>
          <p:cNvPr id="114" name="Google Shape;114;p1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5" name="Google Shape;115;p12"/>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6" name="Google Shape;116;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7" name="Google Shape;117;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8" name="Google Shape;118;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9" name="Google Shape;119;p12"/>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0" name="Google Shape;120;p12"/>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1"/>
        <p:cNvGrpSpPr/>
        <p:nvPr/>
      </p:nvGrpSpPr>
      <p:grpSpPr>
        <a:xfrm>
          <a:off x="0" y="0"/>
          <a:ext cx="0" cy="0"/>
          <a:chOff x="0" y="0"/>
          <a:chExt cx="0" cy="0"/>
        </a:xfrm>
      </p:grpSpPr>
      <p:sp>
        <p:nvSpPr>
          <p:cNvPr id="122" name="Google Shape;122;p13"/>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23" name="Google Shape;123;p13"/>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4" name="Google Shape;124;p13"/>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25" name="Google Shape;125;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6" name="Google Shape;126;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7" name="Google Shape;127;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28" name="Google Shape;128;p13"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29" name="Google Shape;129;p13"/>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 name="Google Shape;133;p14"/>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34" name="Google Shape;134;p14"/>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5" name="Google Shape;135;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6" name="Google Shape;136;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7" name="Google Shape;137;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15"/>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1" name="Google Shape;141;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2" name="Google Shape;142;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3" name="Google Shape;143;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44"/>
        <p:cNvGrpSpPr/>
        <p:nvPr/>
      </p:nvGrpSpPr>
      <p:grpSpPr>
        <a:xfrm>
          <a:off x="0" y="0"/>
          <a:ext cx="0" cy="0"/>
          <a:chOff x="0" y="0"/>
          <a:chExt cx="0" cy="0"/>
        </a:xfrm>
      </p:grpSpPr>
      <p:sp>
        <p:nvSpPr>
          <p:cNvPr id="145" name="Google Shape;145;p1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16"/>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7" name="Google Shape;147;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8" name="Google Shape;148;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9" name="Google Shape;149;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50" name="Google Shape;150;p16"/>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1" name="Google Shape;151;p16"/>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2" name="Google Shape;152;p16"/>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3" name="Google Shape;153;p16"/>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4" name="Google Shape;154;p16"/>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5" name="Google Shape;155;p16"/>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6" name="Google Shape;156;p16"/>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7" name="Google Shape;157;p16"/>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8" name="Google Shape;158;p16"/>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9" name="Google Shape;159;p16"/>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0" name="Google Shape;160;p16"/>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1" name="Google Shape;161;p16"/>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2" name="Google Shape;162;p16"/>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63"/>
        <p:cNvGrpSpPr/>
        <p:nvPr/>
      </p:nvGrpSpPr>
      <p:grpSpPr>
        <a:xfrm>
          <a:off x="0" y="0"/>
          <a:ext cx="0" cy="0"/>
          <a:chOff x="0" y="0"/>
          <a:chExt cx="0" cy="0"/>
        </a:xfrm>
      </p:grpSpPr>
      <p:sp>
        <p:nvSpPr>
          <p:cNvPr id="164" name="Google Shape;164;p17"/>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5" name="Google Shape;165;p17"/>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66" name="Google Shape;166;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7" name="Google Shape;167;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8" name="Google Shape;168;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69" name="Google Shape;169;p17"/>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70" name="Google Shape;170;p17"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4" name="Google Shape;174;p18"/>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175" name="Google Shape;175;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6" name="Google Shape;176;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7" name="Google Shape;177;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0" name="Google Shape;180;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1" name="Google Shape;181;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2" name="Google Shape;182;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83"/>
        <p:cNvGrpSpPr/>
        <p:nvPr/>
      </p:nvGrpSpPr>
      <p:grpSpPr>
        <a:xfrm>
          <a:off x="0" y="0"/>
          <a:ext cx="0" cy="0"/>
          <a:chOff x="0" y="0"/>
          <a:chExt cx="0" cy="0"/>
        </a:xfrm>
      </p:grpSpPr>
      <p:sp>
        <p:nvSpPr>
          <p:cNvPr id="184" name="Google Shape;184;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5" name="Google Shape;185;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6" name="Google Shape;186;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87" name="Google Shape;187;p20"/>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88" name="Google Shape;188;p20"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9"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5" name="Google Shape;35;p3"/>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5 Content">
  <p:cSld name="Title and 5 Content">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2" name="Google Shape;192;p21"/>
          <p:cNvSpPr txBox="1">
            <a:spLocks noGrp="1"/>
          </p:cNvSpPr>
          <p:nvPr>
            <p:ph type="body" idx="1"/>
          </p:nvPr>
        </p:nvSpPr>
        <p:spPr>
          <a:xfrm>
            <a:off x="457200" y="1447801"/>
            <a:ext cx="82296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3" name="Google Shape;193;p21"/>
          <p:cNvSpPr txBox="1">
            <a:spLocks noGrp="1"/>
          </p:cNvSpPr>
          <p:nvPr>
            <p:ph type="body" idx="2"/>
          </p:nvPr>
        </p:nvSpPr>
        <p:spPr>
          <a:xfrm>
            <a:off x="457200" y="2286000"/>
            <a:ext cx="82296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4" name="Google Shape;194;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5" name="Google Shape;195;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6" name="Google Shape;196;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97" name="Google Shape;197;p21"/>
          <p:cNvSpPr txBox="1">
            <a:spLocks noGrp="1"/>
          </p:cNvSpPr>
          <p:nvPr>
            <p:ph type="body" idx="3"/>
          </p:nvPr>
        </p:nvSpPr>
        <p:spPr>
          <a:xfrm>
            <a:off x="457200" y="3048000"/>
            <a:ext cx="82296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8" name="Google Shape;198;p21"/>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9" name="Google Shape;199;p21"/>
          <p:cNvSpPr txBox="1">
            <a:spLocks noGrp="1"/>
          </p:cNvSpPr>
          <p:nvPr>
            <p:ph type="body" idx="5"/>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4"/>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0" name="Google Shape;40;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1" name="Google Shape;41;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 name="Google Shape;44;p5"/>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6" name="Google Shape;46;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7" name="Google Shape;47;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48" name="Google Shape;48;p5"/>
          <p:cNvSpPr txBox="1">
            <a:spLocks noGrp="1"/>
          </p:cNvSpPr>
          <p:nvPr>
            <p:ph type="body" idx="2"/>
          </p:nvPr>
        </p:nvSpPr>
        <p:spPr>
          <a:xfrm>
            <a:off x="457200" y="2617355"/>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body" idx="3"/>
          </p:nvPr>
        </p:nvSpPr>
        <p:spPr>
          <a:xfrm>
            <a:off x="457200" y="44509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457200" y="3567952"/>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1" name="Google Shape;51;p5"/>
          <p:cNvSpPr txBox="1">
            <a:spLocks noGrp="1"/>
          </p:cNvSpPr>
          <p:nvPr>
            <p:ph type="body" idx="5"/>
          </p:nvPr>
        </p:nvSpPr>
        <p:spPr>
          <a:xfrm>
            <a:off x="457200" y="52891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6"/>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6" name="Google Shape;56;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7" name="Google Shape;57;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58" name="Google Shape;58;p6"/>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0" name="Google Shape;60;p6"/>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7"/>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4" name="Google Shape;64;p7"/>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5" name="Google Shape;65;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6" name="Google Shape;66;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7" name="Google Shape;67;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8"/>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1" name="Google Shape;71;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2" name="Google Shape;72;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3" name="Google Shape;73;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4" name="Google Shape;74;p8"/>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5" name="Google Shape;75;p8"/>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6" name="Google Shape;76;p8"/>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9"/>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0" name="Google Shape;80;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1" name="Google Shape;81;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2" name="Google Shape;82;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3" name="Google Shape;83;p9"/>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4" name="Google Shape;84;p9"/>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9"/>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9"/>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7" name="Google Shape;87;p9"/>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8" name="Google Shape;88;p9"/>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9" name="Google Shape;89;p9"/>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2" name="Google Shape;92;p9"/>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 name="Google Shape;95;p10"/>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7" name="Google Shape;97;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8" name="Google Shape;98;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99" name="Google Shape;99;p10"/>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0" name="Google Shape;100;p10"/>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1" name="Google Shape;101;p10"/>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2" name="Google Shape;102;p10"/>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3" name="Google Shape;103;p10"/>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4" name="Google Shape;104;p10"/>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5" name="Google Shape;15;p1" descr="Pearson Logo"/>
          <p:cNvPicPr preferRelativeResize="0"/>
          <p:nvPr/>
        </p:nvPicPr>
        <p:blipFill rotWithShape="1">
          <a:blip r:embed="rId22">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6.xml"/><Relationship Id="rId7" Type="http://schemas.openxmlformats.org/officeDocument/2006/relationships/image" Target="../media/image15.w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17.wmf"/><Relationship Id="rId5" Type="http://schemas.openxmlformats.org/officeDocument/2006/relationships/image" Target="../media/image14.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6.wm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3.wmf"/><Relationship Id="rId3" Type="http://schemas.openxmlformats.org/officeDocument/2006/relationships/notesSlide" Target="../notesSlides/notesSlide18.xml"/><Relationship Id="rId7" Type="http://schemas.openxmlformats.org/officeDocument/2006/relationships/image" Target="../media/image20.wmf"/><Relationship Id="rId12" Type="http://schemas.openxmlformats.org/officeDocument/2006/relationships/oleObject" Target="../embeddings/oleObject12.bin"/><Relationship Id="rId17" Type="http://schemas.openxmlformats.org/officeDocument/2006/relationships/image" Target="../media/image25.wmf"/><Relationship Id="rId2" Type="http://schemas.openxmlformats.org/officeDocument/2006/relationships/slideLayout" Target="../slideLayouts/slideLayout8.xml"/><Relationship Id="rId16" Type="http://schemas.openxmlformats.org/officeDocument/2006/relationships/oleObject" Target="../embeddings/oleObject14.bin"/><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21.wmf"/><Relationship Id="rId1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23.xml"/><Relationship Id="rId7" Type="http://schemas.openxmlformats.org/officeDocument/2006/relationships/image" Target="../media/image32.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7.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33.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4.xml"/><Relationship Id="rId7" Type="http://schemas.openxmlformats.org/officeDocument/2006/relationships/image" Target="../media/image36.wmf"/><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oleObject" Target="../embeddings/oleObject21.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37.wmf"/></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42.wmf"/><Relationship Id="rId5" Type="http://schemas.openxmlformats.org/officeDocument/2006/relationships/oleObject" Target="../embeddings/oleObject24.bin"/><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45.wmf"/><Relationship Id="rId5" Type="http://schemas.openxmlformats.org/officeDocument/2006/relationships/oleObject" Target="../embeddings/oleObject25.bin"/><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8.wmf"/><Relationship Id="rId2" Type="http://schemas.openxmlformats.org/officeDocument/2006/relationships/slideLayout" Target="../slideLayouts/slideLayout11.xml"/><Relationship Id="rId1" Type="http://schemas.openxmlformats.org/officeDocument/2006/relationships/vmlDrawing" Target="../drawings/vmlDrawing11.vml"/><Relationship Id="rId6" Type="http://schemas.openxmlformats.org/officeDocument/2006/relationships/oleObject" Target="../embeddings/oleObject27.bin"/><Relationship Id="rId5" Type="http://schemas.openxmlformats.org/officeDocument/2006/relationships/image" Target="../media/image47.wmf"/><Relationship Id="rId4" Type="http://schemas.openxmlformats.org/officeDocument/2006/relationships/oleObject" Target="../embeddings/oleObject26.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50.wmf"/><Relationship Id="rId5" Type="http://schemas.openxmlformats.org/officeDocument/2006/relationships/oleObject" Target="../embeddings/oleObject29.bin"/><Relationship Id="rId4" Type="http://schemas.openxmlformats.org/officeDocument/2006/relationships/image" Target="../media/image49.wmf"/></Relationships>
</file>

<file path=ppt/slides/_rels/slide3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0.xml"/><Relationship Id="rId1" Type="http://schemas.openxmlformats.org/officeDocument/2006/relationships/vmlDrawing" Target="../drawings/vmlDrawing13.vml"/><Relationship Id="rId6" Type="http://schemas.openxmlformats.org/officeDocument/2006/relationships/image" Target="../media/image52.wmf"/><Relationship Id="rId5" Type="http://schemas.openxmlformats.org/officeDocument/2006/relationships/oleObject" Target="../embeddings/oleObject31.bin"/><Relationship Id="rId4"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55.jpg"/><Relationship Id="rId4" Type="http://schemas.openxmlformats.org/officeDocument/2006/relationships/image" Target="../media/image54.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57.wmf"/><Relationship Id="rId5" Type="http://schemas.openxmlformats.org/officeDocument/2006/relationships/oleObject" Target="../embeddings/oleObject35.bin"/><Relationship Id="rId4" Type="http://schemas.openxmlformats.org/officeDocument/2006/relationships/image" Target="../media/image5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58.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60.wmf"/><Relationship Id="rId2" Type="http://schemas.openxmlformats.org/officeDocument/2006/relationships/slideLayout" Target="../slideLayouts/slideLayout11.xml"/><Relationship Id="rId1" Type="http://schemas.openxmlformats.org/officeDocument/2006/relationships/vmlDrawing" Target="../drawings/vmlDrawing17.vml"/><Relationship Id="rId6" Type="http://schemas.openxmlformats.org/officeDocument/2006/relationships/oleObject" Target="../embeddings/oleObject38.bin"/><Relationship Id="rId5" Type="http://schemas.openxmlformats.org/officeDocument/2006/relationships/image" Target="../media/image59.wmf"/><Relationship Id="rId4" Type="http://schemas.openxmlformats.org/officeDocument/2006/relationships/oleObject" Target="../embeddings/oleObject37.bin"/></Relationships>
</file>

<file path=ppt/slides/_rels/slide41.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62.wmf"/><Relationship Id="rId5" Type="http://schemas.openxmlformats.org/officeDocument/2006/relationships/oleObject" Target="../embeddings/oleObject40.bin"/><Relationship Id="rId4" Type="http://schemas.openxmlformats.org/officeDocument/2006/relationships/image" Target="../media/image61.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vmlDrawing" Target="../drawings/vmlDrawing19.vml"/><Relationship Id="rId4" Type="http://schemas.openxmlformats.org/officeDocument/2006/relationships/image" Target="../media/image64.wmf"/></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6.xml"/><Relationship Id="rId1" Type="http://schemas.openxmlformats.org/officeDocument/2006/relationships/vmlDrawing" Target="../drawings/vmlDrawing20.vml"/><Relationship Id="rId5" Type="http://schemas.openxmlformats.org/officeDocument/2006/relationships/image" Target="../media/image67.png"/><Relationship Id="rId4" Type="http://schemas.openxmlformats.org/officeDocument/2006/relationships/image" Target="../media/image66.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3.xml"/><Relationship Id="rId1" Type="http://schemas.openxmlformats.org/officeDocument/2006/relationships/vmlDrawing" Target="../drawings/vmlDrawing21.vml"/><Relationship Id="rId4" Type="http://schemas.openxmlformats.org/officeDocument/2006/relationships/image" Target="../media/image68.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image" Target="../media/image70.wmf"/><Relationship Id="rId5" Type="http://schemas.openxmlformats.org/officeDocument/2006/relationships/oleObject" Target="../embeddings/oleObject46.bin"/><Relationship Id="rId4" Type="http://schemas.openxmlformats.org/officeDocument/2006/relationships/image" Target="../media/image69.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1.wmf"/><Relationship Id="rId5" Type="http://schemas.openxmlformats.org/officeDocument/2006/relationships/oleObject" Target="../embeddings/oleObject47.bin"/><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notesSlide" Target="../notesSlides/notesSlide39.xml"/><Relationship Id="rId7"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76.png"/><Relationship Id="rId5" Type="http://schemas.openxmlformats.org/officeDocument/2006/relationships/image" Target="../media/image74.wmf"/><Relationship Id="rId4" Type="http://schemas.openxmlformats.org/officeDocument/2006/relationships/oleObject" Target="../embeddings/oleObject48.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conference-board.or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29600"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Models,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spcBef>
                <a:spcPts val="0"/>
              </a:spcBef>
              <a:spcAft>
                <a:spcPts val="0"/>
              </a:spcAft>
              <a:buClr>
                <a:srgbClr val="007FA3"/>
              </a:buClr>
              <a:buSzPts val="4000"/>
              <a:buFont typeface="Arial"/>
              <a:buNone/>
            </a:pPr>
            <a:r>
              <a:rPr lang="en-US" sz="4000" b="1" i="0" u="none" strike="noStrike" cap="none" dirty="0">
                <a:solidFill>
                  <a:schemeClr val="dk1"/>
                </a:solidFill>
                <a:latin typeface="+mn-lt"/>
                <a:ea typeface="Arial"/>
                <a:cs typeface="Arial"/>
                <a:sym typeface="Arial"/>
              </a:rPr>
              <a:t>Chapter </a:t>
            </a:r>
            <a:r>
              <a:rPr lang="en-US" sz="4000" b="1" i="0" u="none" strike="noStrike" cap="none" dirty="0" smtClean="0">
                <a:solidFill>
                  <a:schemeClr val="dk1"/>
                </a:solidFill>
                <a:latin typeface="+mn-lt"/>
                <a:ea typeface="Arial"/>
                <a:cs typeface="Arial"/>
                <a:sym typeface="Arial"/>
              </a:rPr>
              <a:t>9</a:t>
            </a:r>
            <a:endParaRPr sz="4000" b="0" i="0" u="none" strike="noStrike" cap="none" dirty="0">
              <a:solidFill>
                <a:schemeClr val="dk1"/>
              </a:solidFill>
              <a:latin typeface="+mn-lt"/>
              <a:ea typeface="Arial"/>
              <a:cs typeface="Arial"/>
              <a:sym typeface="Arial"/>
            </a:endParaRPr>
          </a:p>
        </p:txBody>
      </p:sp>
      <p:sp>
        <p:nvSpPr>
          <p:cNvPr id="217" name="Text Placeholder 6"/>
          <p:cNvSpPr txBox="1">
            <a:spLocks noGrp="1"/>
          </p:cNvSpPr>
          <p:nvPr>
            <p:ph type="body" idx="2"/>
          </p:nvPr>
        </p:nvSpPr>
        <p:spPr>
          <a:xfrm>
            <a:off x="5172075" y="3533776"/>
            <a:ext cx="3617198" cy="1401848"/>
          </a:xfrm>
          <a:prstGeom prst="rect">
            <a:avLst/>
          </a:prstGeom>
          <a:noFill/>
          <a:ln>
            <a:noFill/>
          </a:ln>
        </p:spPr>
        <p:txBody>
          <a:bodyPr spcFirstLastPara="1" wrap="square" lIns="0" tIns="0" rIns="0" bIns="0" anchor="b" anchorCtr="0">
            <a:noAutofit/>
          </a:bodyPr>
          <a:lstStyle/>
          <a:p>
            <a:pPr marL="0" lvl="0" indent="0" algn="ctr">
              <a:buSzPts val="3600"/>
            </a:pPr>
            <a:r>
              <a:rPr lang="en-US" sz="3600" dirty="0">
                <a:latin typeface="+mn-lt"/>
              </a:rPr>
              <a:t>Forecasting Techniques</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691641" y="6448760"/>
            <a:ext cx="5990272"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2020, 2016</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2013 Pearson Education, Inc. All Rights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Reserved</a:t>
            </a: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endParaRPr>
          </a:p>
        </p:txBody>
      </p:sp>
      <p:sp>
        <p:nvSpPr>
          <p:cNvPr id="2" name="TextBox 1"/>
          <p:cNvSpPr txBox="1"/>
          <p:nvPr/>
        </p:nvSpPr>
        <p:spPr>
          <a:xfrm>
            <a:off x="5468112" y="5269000"/>
            <a:ext cx="2779776" cy="954107"/>
          </a:xfrm>
          <a:prstGeom prst="rect">
            <a:avLst/>
          </a:prstGeom>
          <a:noFill/>
        </p:spPr>
        <p:txBody>
          <a:bodyPr wrap="square" rtlCol="0">
            <a:spAutoFit/>
          </a:bodyPr>
          <a:lstStyle/>
          <a:p>
            <a:r>
              <a:rPr lang="en-US"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2515397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Seasonal Effects</a:t>
            </a:r>
            <a:endParaRPr sz="3600" b="1" i="0" u="none" strike="noStrike" cap="none" dirty="0">
              <a:solidFill>
                <a:srgbClr val="007FA3"/>
              </a:solidFill>
              <a:latin typeface="+mj-lt"/>
              <a:ea typeface="Arial"/>
              <a:cs typeface="Arial"/>
              <a:sym typeface="Arial"/>
            </a:endParaRPr>
          </a:p>
        </p:txBody>
      </p:sp>
      <p:sp>
        <p:nvSpPr>
          <p:cNvPr id="273" name="Content Placeholder 2"/>
          <p:cNvSpPr txBox="1">
            <a:spLocks noGrp="1"/>
          </p:cNvSpPr>
          <p:nvPr>
            <p:ph type="body" idx="1"/>
          </p:nvPr>
        </p:nvSpPr>
        <p:spPr>
          <a:xfrm>
            <a:off x="457200" y="1600201"/>
            <a:ext cx="8229600" cy="1066799"/>
          </a:xfrm>
          <a:prstGeom prst="rect">
            <a:avLst/>
          </a:prstGeom>
          <a:noFill/>
          <a:ln>
            <a:noFill/>
          </a:ln>
        </p:spPr>
        <p:txBody>
          <a:bodyPr spcFirstLastPara="1" wrap="square" lIns="0" tIns="0" rIns="0" bIns="0" anchor="t" anchorCtr="0">
            <a:noAutofit/>
          </a:bodyPr>
          <a:lstStyle/>
          <a:p>
            <a:pPr marL="256032" indent="-256032">
              <a:buSzPct val="100000"/>
            </a:pPr>
            <a:r>
              <a:rPr lang="en-US" sz="2400" dirty="0">
                <a:solidFill>
                  <a:srgbClr val="000000"/>
                </a:solidFill>
                <a:latin typeface="+mn-lt"/>
              </a:rPr>
              <a:t>A </a:t>
            </a:r>
            <a:r>
              <a:rPr lang="en-US" sz="2400" b="1" dirty="0">
                <a:solidFill>
                  <a:srgbClr val="000000"/>
                </a:solidFill>
                <a:latin typeface="+mn-lt"/>
              </a:rPr>
              <a:t>seasonal effect </a:t>
            </a:r>
            <a:r>
              <a:rPr lang="en-US" sz="2400" dirty="0">
                <a:solidFill>
                  <a:srgbClr val="000000"/>
                </a:solidFill>
                <a:latin typeface="+mn-lt"/>
              </a:rPr>
              <a:t>is one that repeats at fixed intervals of time, typically a year, month, week, or day.</a:t>
            </a:r>
            <a:endParaRPr sz="2400" dirty="0">
              <a:solidFill>
                <a:srgbClr val="000000"/>
              </a:solidFill>
              <a:latin typeface="+mn-lt"/>
            </a:endParaRPr>
          </a:p>
        </p:txBody>
      </p:sp>
      <p:pic>
        <p:nvPicPr>
          <p:cNvPr id="2" name="Picture 1" descr="A graph titled, gas use, plots natural gas usage versus months. The horizontal axis ranges from January to November. The vertical axis ranges from 0 to 300 in increments of 100. The graph is a curve that passes through the following points. (January, 250), (March, 150), (May, 40), (July, 35), (September, 38), (November, 75), (January, 230), (March, 260), (May, 40), (July, 36), (September, 38), and (November, 75). All values estimated."/>
          <p:cNvPicPr>
            <a:picLocks noChangeAspect="1"/>
          </p:cNvPicPr>
          <p:nvPr/>
        </p:nvPicPr>
        <p:blipFill>
          <a:blip r:embed="rId3"/>
          <a:stretch>
            <a:fillRect/>
          </a:stretch>
        </p:blipFill>
        <p:spPr>
          <a:xfrm>
            <a:off x="1380467" y="2831461"/>
            <a:ext cx="6383065" cy="302387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Cyclical Effects</a:t>
            </a:r>
            <a:endParaRPr sz="3600" b="1" i="0" u="none" strike="noStrike" cap="none" dirty="0">
              <a:solidFill>
                <a:srgbClr val="007FA3"/>
              </a:solidFill>
              <a:latin typeface="+mj-lt"/>
              <a:ea typeface="Arial"/>
              <a:cs typeface="Arial"/>
              <a:sym typeface="Arial"/>
            </a:endParaRPr>
          </a:p>
        </p:txBody>
      </p:sp>
      <p:sp>
        <p:nvSpPr>
          <p:cNvPr id="280" name="Content Placeholder 2"/>
          <p:cNvSpPr txBox="1">
            <a:spLocks noGrp="1"/>
          </p:cNvSpPr>
          <p:nvPr>
            <p:ph type="body" idx="1"/>
          </p:nvPr>
        </p:nvSpPr>
        <p:spPr>
          <a:xfrm>
            <a:off x="457200" y="1600200"/>
            <a:ext cx="8229600" cy="990599"/>
          </a:xfrm>
          <a:prstGeom prst="rect">
            <a:avLst/>
          </a:prstGeom>
          <a:noFill/>
          <a:ln>
            <a:noFill/>
          </a:ln>
        </p:spPr>
        <p:txBody>
          <a:bodyPr spcFirstLastPara="1" wrap="square" lIns="0" tIns="0" rIns="0" bIns="0" anchor="t" anchorCtr="0">
            <a:noAutofit/>
          </a:bodyPr>
          <a:lstStyle/>
          <a:p>
            <a:pPr marL="256032" lvl="0" indent="-256032">
              <a:buSzPct val="100000"/>
            </a:pPr>
            <a:r>
              <a:rPr lang="en-US" sz="2400" b="1" dirty="0">
                <a:solidFill>
                  <a:srgbClr val="000000"/>
                </a:solidFill>
                <a:latin typeface="+mn-lt"/>
              </a:rPr>
              <a:t>Cyclical effects</a:t>
            </a:r>
            <a:r>
              <a:rPr lang="en-US" sz="2400" dirty="0">
                <a:solidFill>
                  <a:srgbClr val="000000"/>
                </a:solidFill>
                <a:latin typeface="+mn-lt"/>
              </a:rPr>
              <a:t> describe ups and downs over a much longer time frame, such as several years.</a:t>
            </a:r>
            <a:endParaRPr sz="2400" dirty="0">
              <a:solidFill>
                <a:srgbClr val="000000"/>
              </a:solidFill>
              <a:latin typeface="+mn-lt"/>
            </a:endParaRPr>
          </a:p>
        </p:txBody>
      </p:sp>
      <p:pic>
        <p:nvPicPr>
          <p:cNvPr id="2" name="Picture 1" descr="A graph titled, federal funds rate, plots federal funds rate, in percent, versus months between 19 60 and 20 12. The horizontal axis ranges from January 19 60 to July 20 12 in increments of 10 months. The vertical axis ranges from 0.00% to 25.00% in increments of 5%. The graph is a curve that fluctuates through the following points. (January 19 60, 4.00), (October 19 61, 1.2), (January 19 67, 6.00), (April 19 67, 3.75), (January 19 70, 9.00), (July 19 70, 3.50), (January 19 72, 5.75), (April 19 72, 3.00), (January 19 74, 12.50), (October 19 75, 5.10), (January 19 81, 19.00), (October 19 82, 8.75), (July 19 84, 12.00), (January 19 88, 6.00), (October 19 89, 10.00), (April 19 93, 3.50), (April 2000, 6.25), (October 2003, 1.00), (July 2005, 5.00), (April 2007, 5.00), (January 2009, 0.00), and (July 20 12, 0.00). All values estimated. "/>
          <p:cNvPicPr>
            <a:picLocks noChangeAspect="1"/>
          </p:cNvPicPr>
          <p:nvPr/>
        </p:nvPicPr>
        <p:blipFill>
          <a:blip r:embed="rId3"/>
          <a:stretch>
            <a:fillRect/>
          </a:stretch>
        </p:blipFill>
        <p:spPr>
          <a:xfrm>
            <a:off x="1490482" y="2894159"/>
            <a:ext cx="6163036" cy="33641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Forecasting Models for Stationary Time Series</a:t>
            </a:r>
            <a:endParaRPr sz="3600" b="1" i="0" u="none" strike="noStrike" cap="none" dirty="0">
              <a:solidFill>
                <a:srgbClr val="007FA3"/>
              </a:solidFill>
              <a:latin typeface="+mj-lt"/>
              <a:ea typeface="Arial"/>
              <a:cs typeface="Arial"/>
              <a:sym typeface="Arial"/>
            </a:endParaRPr>
          </a:p>
        </p:txBody>
      </p:sp>
      <p:sp>
        <p:nvSpPr>
          <p:cNvPr id="287" name="Content Placeholder 2"/>
          <p:cNvSpPr txBox="1">
            <a:spLocks noGrp="1"/>
          </p:cNvSpPr>
          <p:nvPr>
            <p:ph type="body" idx="1"/>
          </p:nvPr>
        </p:nvSpPr>
        <p:spPr>
          <a:xfrm>
            <a:off x="457200" y="1600201"/>
            <a:ext cx="8229600" cy="1990724"/>
          </a:xfrm>
          <a:prstGeom prst="rect">
            <a:avLst/>
          </a:prstGeom>
          <a:noFill/>
          <a:ln>
            <a:noFill/>
          </a:ln>
        </p:spPr>
        <p:txBody>
          <a:bodyPr spcFirstLastPara="1" wrap="square" lIns="0" tIns="0" rIns="0" bIns="0" anchor="t" anchorCtr="0">
            <a:noAutofit/>
          </a:bodyPr>
          <a:lstStyle/>
          <a:p>
            <a:pPr marL="256032" indent="-256032">
              <a:buSzPct val="100000"/>
            </a:pPr>
            <a:r>
              <a:rPr lang="en-US" sz="2400" dirty="0">
                <a:solidFill>
                  <a:srgbClr val="000000"/>
                </a:solidFill>
                <a:latin typeface="+mn-lt"/>
              </a:rPr>
              <a:t>Moving average model</a:t>
            </a:r>
            <a:endParaRPr sz="2400" dirty="0">
              <a:solidFill>
                <a:srgbClr val="000000"/>
              </a:solidFill>
              <a:latin typeface="+mn-lt"/>
            </a:endParaRPr>
          </a:p>
          <a:p>
            <a:pPr marL="256032" indent="-256032">
              <a:buSzPct val="100000"/>
            </a:pPr>
            <a:r>
              <a:rPr lang="en-US" sz="2400" dirty="0">
                <a:solidFill>
                  <a:srgbClr val="000000"/>
                </a:solidFill>
                <a:latin typeface="+mn-lt"/>
              </a:rPr>
              <a:t>Exponential smoothing model</a:t>
            </a:r>
            <a:endParaRPr sz="2400" dirty="0">
              <a:solidFill>
                <a:srgbClr val="000000"/>
              </a:solidFill>
              <a:latin typeface="+mn-lt"/>
            </a:endParaRPr>
          </a:p>
          <a:p>
            <a:pPr marL="740664" lvl="2" indent="-283464">
              <a:buSzPct val="100000"/>
              <a:buFont typeface="Arial" panose="020B0604020202020204" pitchFamily="34" charset="0"/>
              <a:buChar char="–"/>
            </a:pPr>
            <a:r>
              <a:rPr lang="en-US" sz="2400" dirty="0">
                <a:solidFill>
                  <a:srgbClr val="000000"/>
                </a:solidFill>
                <a:latin typeface="+mn-lt"/>
              </a:rPr>
              <a:t>These are useful over short time periods when trend, seasonal, or cyclical effects are not significant.</a:t>
            </a:r>
            <a:endParaRPr sz="2400" dirty="0">
              <a:solidFill>
                <a:srgbClr val="000000"/>
              </a:solidFill>
              <a:latin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latin typeface="+mj-lt"/>
              </a:rPr>
              <a:t>Moving Average Models</a:t>
            </a:r>
          </a:p>
        </p:txBody>
      </p:sp>
      <p:sp>
        <p:nvSpPr>
          <p:cNvPr id="5" name="Content Placeholder 2"/>
          <p:cNvSpPr>
            <a:spLocks noGrp="1"/>
          </p:cNvSpPr>
          <p:nvPr>
            <p:ph type="body" idx="1"/>
          </p:nvPr>
        </p:nvSpPr>
        <p:spPr>
          <a:xfrm>
            <a:off x="457200" y="1600200"/>
            <a:ext cx="8229600" cy="2466975"/>
          </a:xfrm>
        </p:spPr>
        <p:txBody>
          <a:bodyPr/>
          <a:lstStyle/>
          <a:p>
            <a:pPr marL="256032" lvl="0" indent="-256032">
              <a:buSzPct val="100000"/>
            </a:pPr>
            <a:r>
              <a:rPr lang="en-US" sz="2200" dirty="0">
                <a:solidFill>
                  <a:srgbClr val="000000"/>
                </a:solidFill>
                <a:latin typeface="+mn-lt"/>
              </a:rPr>
              <a:t>The </a:t>
            </a:r>
            <a:r>
              <a:rPr lang="en-US" sz="2200" b="1" dirty="0">
                <a:solidFill>
                  <a:srgbClr val="000000"/>
                </a:solidFill>
                <a:latin typeface="+mn-lt"/>
              </a:rPr>
              <a:t>simple moving average </a:t>
            </a:r>
            <a:r>
              <a:rPr lang="en-US" sz="2200" dirty="0">
                <a:solidFill>
                  <a:srgbClr val="000000"/>
                </a:solidFill>
                <a:latin typeface="+mn-lt"/>
              </a:rPr>
              <a:t>method is a smoothing method based on the idea of averaging random fluctuations in the time series to identify the underlying direction in which the time series is changing.</a:t>
            </a:r>
          </a:p>
          <a:p>
            <a:pPr marL="256032" lvl="0" indent="-256032">
              <a:buSzPct val="100000"/>
            </a:pPr>
            <a:r>
              <a:rPr lang="en-US" sz="2200" dirty="0">
                <a:solidFill>
                  <a:srgbClr val="000000"/>
                </a:solidFill>
                <a:latin typeface="+mn-lt"/>
              </a:rPr>
              <a:t>The simple moving average forecast for the next period is computed as the average of the most recent </a:t>
            </a:r>
            <a:r>
              <a:rPr lang="en-US" sz="2200" i="1" dirty="0">
                <a:solidFill>
                  <a:srgbClr val="000000"/>
                </a:solidFill>
                <a:latin typeface="+mn-lt"/>
              </a:rPr>
              <a:t>k</a:t>
            </a:r>
            <a:r>
              <a:rPr lang="en-US" sz="2200" dirty="0">
                <a:solidFill>
                  <a:srgbClr val="000000"/>
                </a:solidFill>
                <a:latin typeface="+mn-lt"/>
              </a:rPr>
              <a:t> </a:t>
            </a:r>
            <a:r>
              <a:rPr lang="en-US" sz="2200" dirty="0" smtClean="0">
                <a:solidFill>
                  <a:srgbClr val="000000"/>
                </a:solidFill>
                <a:latin typeface="+mn-lt"/>
              </a:rPr>
              <a:t>observations.</a:t>
            </a:r>
            <a:endParaRPr lang="en-US" sz="2200" dirty="0">
              <a:latin typeface="+mn-lt"/>
            </a:endParaRPr>
          </a:p>
        </p:txBody>
      </p:sp>
      <p:graphicFrame>
        <p:nvGraphicFramePr>
          <p:cNvPr id="7" name="Object 6" descr="F sub t + 1 = start fraction start expression A sub t + A sub start expression t minus 1 end expression + ellipsis + A sub start expression t minus k + 1 end expression end expression over k end fraction. This equation is labeled, 9.1."/>
          <p:cNvGraphicFramePr>
            <a:graphicFrameLocks noChangeAspect="1"/>
          </p:cNvGraphicFramePr>
          <p:nvPr>
            <p:extLst>
              <p:ext uri="{D42A27DB-BD31-4B8C-83A1-F6EECF244321}">
                <p14:modId xmlns:p14="http://schemas.microsoft.com/office/powerpoint/2010/main" val="2295396912"/>
              </p:ext>
            </p:extLst>
          </p:nvPr>
        </p:nvGraphicFramePr>
        <p:xfrm>
          <a:off x="2289175" y="4262437"/>
          <a:ext cx="4610100" cy="723900"/>
        </p:xfrm>
        <a:graphic>
          <a:graphicData uri="http://schemas.openxmlformats.org/presentationml/2006/ole">
            <mc:AlternateContent xmlns:mc="http://schemas.openxmlformats.org/markup-compatibility/2006">
              <mc:Choice xmlns:v="urn:schemas-microsoft-com:vml" Requires="v">
                <p:oleObj spid="_x0000_s2222" name="Equation" r:id="rId3" imgW="4609800" imgH="723600" progId="Equation.DSMT4">
                  <p:embed/>
                </p:oleObj>
              </mc:Choice>
              <mc:Fallback>
                <p:oleObj name="Equation" r:id="rId3" imgW="4609800" imgH="723600" progId="Equation.DSMT4">
                  <p:embed/>
                  <p:pic>
                    <p:nvPicPr>
                      <p:cNvPr id="3" name="Object 2"/>
                      <p:cNvPicPr/>
                      <p:nvPr/>
                    </p:nvPicPr>
                    <p:blipFill>
                      <a:blip r:embed="rId4"/>
                      <a:stretch>
                        <a:fillRect/>
                      </a:stretch>
                    </p:blipFill>
                    <p:spPr>
                      <a:xfrm>
                        <a:off x="2289175" y="4262437"/>
                        <a:ext cx="4610100" cy="723900"/>
                      </a:xfrm>
                      <a:prstGeom prst="rect">
                        <a:avLst/>
                      </a:prstGeom>
                    </p:spPr>
                  </p:pic>
                </p:oleObj>
              </mc:Fallback>
            </mc:AlternateContent>
          </a:graphicData>
        </a:graphic>
      </p:graphicFrame>
      <p:sp>
        <p:nvSpPr>
          <p:cNvPr id="6" name="Content Placeholder 3"/>
          <p:cNvSpPr>
            <a:spLocks noGrp="1"/>
          </p:cNvSpPr>
          <p:nvPr>
            <p:ph type="body" idx="2"/>
          </p:nvPr>
        </p:nvSpPr>
        <p:spPr>
          <a:xfrm>
            <a:off x="457200" y="5334000"/>
            <a:ext cx="8229600" cy="792163"/>
          </a:xfrm>
        </p:spPr>
        <p:txBody>
          <a:bodyPr/>
          <a:lstStyle/>
          <a:p>
            <a:pPr marL="741553" lvl="1" indent="-284353">
              <a:buSzPct val="100000"/>
            </a:pPr>
            <a:r>
              <a:rPr lang="en-US" sz="2200" dirty="0">
                <a:solidFill>
                  <a:srgbClr val="000000"/>
                </a:solidFill>
                <a:latin typeface="+mn-lt"/>
              </a:rPr>
              <a:t>Larger values of </a:t>
            </a:r>
            <a:r>
              <a:rPr lang="en-US" sz="2200" i="1" dirty="0">
                <a:solidFill>
                  <a:srgbClr val="000000"/>
                </a:solidFill>
                <a:latin typeface="+mn-lt"/>
              </a:rPr>
              <a:t>k</a:t>
            </a:r>
            <a:r>
              <a:rPr lang="en-US" sz="2200" dirty="0">
                <a:solidFill>
                  <a:srgbClr val="000000"/>
                </a:solidFill>
                <a:latin typeface="+mn-lt"/>
              </a:rPr>
              <a:t> result in smoother forecast models since extreme values have less impact</a:t>
            </a:r>
            <a:r>
              <a:rPr lang="en-US" sz="2200" dirty="0" smtClean="0">
                <a:solidFill>
                  <a:srgbClr val="000000"/>
                </a:solidFill>
                <a:latin typeface="+mn-lt"/>
              </a:rPr>
              <a:t>.</a:t>
            </a:r>
            <a:endParaRPr lang="en-US" sz="2200" dirty="0">
              <a:latin typeface="+mn-lt"/>
            </a:endParaRPr>
          </a:p>
        </p:txBody>
      </p:sp>
    </p:spTree>
    <p:extLst>
      <p:ext uri="{BB962C8B-B14F-4D97-AF65-F5344CB8AC3E}">
        <p14:creationId xmlns:p14="http://schemas.microsoft.com/office/powerpoint/2010/main" val="3156535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9.5: Moving Average Forecasting</a:t>
            </a:r>
            <a:endParaRPr sz="3600" b="1" i="0" u="none" strike="noStrike" cap="none" dirty="0">
              <a:solidFill>
                <a:srgbClr val="007FA3"/>
              </a:solidFill>
              <a:latin typeface="+mj-lt"/>
              <a:ea typeface="Arial"/>
              <a:cs typeface="Arial"/>
              <a:sym typeface="Arial"/>
            </a:endParaRPr>
          </a:p>
        </p:txBody>
      </p:sp>
      <p:sp>
        <p:nvSpPr>
          <p:cNvPr id="299" name="Content Placeholder 2"/>
          <p:cNvSpPr txBox="1">
            <a:spLocks noGrp="1"/>
          </p:cNvSpPr>
          <p:nvPr>
            <p:ph type="body" idx="1"/>
          </p:nvPr>
        </p:nvSpPr>
        <p:spPr>
          <a:xfrm>
            <a:off x="457200" y="1600201"/>
            <a:ext cx="8001000" cy="866774"/>
          </a:xfrm>
          <a:prstGeom prst="rect">
            <a:avLst/>
          </a:prstGeom>
          <a:noFill/>
          <a:ln>
            <a:noFill/>
          </a:ln>
        </p:spPr>
        <p:txBody>
          <a:bodyPr spcFirstLastPara="1" wrap="square" lIns="0" tIns="0" rIns="0" bIns="0" anchor="t" anchorCtr="0">
            <a:noAutofit/>
          </a:bodyPr>
          <a:lstStyle/>
          <a:p>
            <a:pPr marL="256032" indent="-256032">
              <a:buSzPct val="100000"/>
            </a:pPr>
            <a:r>
              <a:rPr lang="en-US" sz="2200" dirty="0">
                <a:solidFill>
                  <a:srgbClr val="000000"/>
                </a:solidFill>
                <a:latin typeface="+mn-lt"/>
              </a:rPr>
              <a:t>The Tablet Computer Sales file contains the number of units sold over the past 17 weeks.</a:t>
            </a:r>
            <a:endParaRPr sz="2200" dirty="0">
              <a:solidFill>
                <a:srgbClr val="000000"/>
              </a:solidFill>
              <a:latin typeface="+mn-lt"/>
            </a:endParaRPr>
          </a:p>
        </p:txBody>
      </p:sp>
      <p:pic>
        <p:nvPicPr>
          <p:cNvPr id="3" name="Picture 2" descr="A graph titled, tablet computer sales, plots units sold versus week. The horizontal axis ranges from 0 to 17 in increments of 1. The vertical axis ranges from 0 to 100 in increments of 10. The graph is a line that passes through the following points. (1, 88), (2, 44), (3, 60), (4, 56), (5, 70), (6, 91), (7, 54), (8, 60), (9, 48), (10, 35), (11, 49), (12, 44), (13, 61), (14, 68), (15, 82), (16, 71), and (17, 50). All values estimated. "/>
          <p:cNvPicPr>
            <a:picLocks noChangeAspect="1"/>
          </p:cNvPicPr>
          <p:nvPr/>
        </p:nvPicPr>
        <p:blipFill>
          <a:blip r:embed="rId4"/>
          <a:stretch>
            <a:fillRect/>
          </a:stretch>
        </p:blipFill>
        <p:spPr>
          <a:xfrm>
            <a:off x="2358986" y="2603984"/>
            <a:ext cx="3816427" cy="2316681"/>
          </a:xfrm>
          <a:prstGeom prst="rect">
            <a:avLst/>
          </a:prstGeom>
        </p:spPr>
      </p:pic>
      <p:sp>
        <p:nvSpPr>
          <p:cNvPr id="301" name="Content Placeholder 3"/>
          <p:cNvSpPr txBox="1">
            <a:spLocks noGrp="1"/>
          </p:cNvSpPr>
          <p:nvPr>
            <p:ph type="body" idx="2"/>
          </p:nvPr>
        </p:nvSpPr>
        <p:spPr>
          <a:xfrm>
            <a:off x="457200" y="5010150"/>
            <a:ext cx="7239000" cy="552450"/>
          </a:xfrm>
          <a:prstGeom prst="rect">
            <a:avLst/>
          </a:prstGeom>
          <a:noFill/>
          <a:ln>
            <a:noFill/>
          </a:ln>
        </p:spPr>
        <p:txBody>
          <a:bodyPr spcFirstLastPara="1" wrap="square" lIns="0" tIns="0" rIns="0" bIns="0" anchor="t" anchorCtr="0">
            <a:noAutofit/>
          </a:bodyPr>
          <a:lstStyle/>
          <a:p>
            <a:pPr marL="256032" lvl="0" indent="-256032">
              <a:buSzPct val="100000"/>
            </a:pPr>
            <a:r>
              <a:rPr lang="en-US" sz="2200" dirty="0">
                <a:solidFill>
                  <a:srgbClr val="000000"/>
                </a:solidFill>
                <a:latin typeface="+mn-lt"/>
              </a:rPr>
              <a:t>Three-period moving average forecast for week 18:</a:t>
            </a:r>
            <a:endParaRPr sz="2200" dirty="0">
              <a:solidFill>
                <a:srgbClr val="000000"/>
              </a:solidFill>
              <a:latin typeface="+mn-lt"/>
            </a:endParaRPr>
          </a:p>
        </p:txBody>
      </p:sp>
      <p:graphicFrame>
        <p:nvGraphicFramePr>
          <p:cNvPr id="4" name="Object 3" descr="F sub 18 = start fraction left parenthesis A sub 17 + A sub 16 + A sub 15 right parenthesis over 3 end fraction = start fraction start expression 82 + 71 + 50 end expression over 3 end fraction = 67.67 "/>
          <p:cNvGraphicFramePr>
            <a:graphicFrameLocks noChangeAspect="1"/>
          </p:cNvGraphicFramePr>
          <p:nvPr>
            <p:extLst>
              <p:ext uri="{D42A27DB-BD31-4B8C-83A1-F6EECF244321}">
                <p14:modId xmlns:p14="http://schemas.microsoft.com/office/powerpoint/2010/main" val="2055122676"/>
              </p:ext>
            </p:extLst>
          </p:nvPr>
        </p:nvGraphicFramePr>
        <p:xfrm>
          <a:off x="1808017" y="5647358"/>
          <a:ext cx="4918364" cy="681182"/>
        </p:xfrm>
        <a:graphic>
          <a:graphicData uri="http://schemas.openxmlformats.org/presentationml/2006/ole">
            <mc:AlternateContent xmlns:mc="http://schemas.openxmlformats.org/markup-compatibility/2006">
              <mc:Choice xmlns:v="urn:schemas-microsoft-com:vml" Requires="v">
                <p:oleObj spid="_x0000_s3245" name="Equation" r:id="rId5" imgW="5410080" imgH="749160" progId="Equation.DSMT4">
                  <p:embed/>
                </p:oleObj>
              </mc:Choice>
              <mc:Fallback>
                <p:oleObj name="Equation" r:id="rId5" imgW="5410080" imgH="749160" progId="Equation.DSMT4">
                  <p:embed/>
                  <p:pic>
                    <p:nvPicPr>
                      <p:cNvPr id="0" name=""/>
                      <p:cNvPicPr/>
                      <p:nvPr/>
                    </p:nvPicPr>
                    <p:blipFill>
                      <a:blip r:embed="rId6"/>
                      <a:stretch>
                        <a:fillRect/>
                      </a:stretch>
                    </p:blipFill>
                    <p:spPr>
                      <a:xfrm>
                        <a:off x="1808017" y="5647358"/>
                        <a:ext cx="4918364" cy="68118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Implementation of Moving Average Forecasting</a:t>
            </a:r>
            <a:endParaRPr sz="3600" b="1" i="0" u="none" strike="noStrike" cap="none" dirty="0">
              <a:solidFill>
                <a:srgbClr val="007FA3"/>
              </a:solidFill>
              <a:latin typeface="+mj-lt"/>
              <a:ea typeface="Arial"/>
              <a:cs typeface="Arial"/>
              <a:sym typeface="Arial"/>
            </a:endParaRPr>
          </a:p>
        </p:txBody>
      </p:sp>
      <p:pic>
        <p:nvPicPr>
          <p:cNvPr id="2" name="Picture 1" descr="A spreadsheet displays a table titled, Tablet computer sales. The table has the following column headings from left to right. Week, Units sold, Moving average forecast. The row entries are as follows. Row 1. Week, 1. Units sold, 88. Moving average forecast, blank. Row 2. Week, 2. Units sold, 44. Moving average forecast, blank. Row 3. Week, 3. Units sold, 60. Moving average forecast, blank. Row 4. Week, 4. Units sold, 56. Moving average forecast, 64.00. 64.00 is labeled, forecast for week 4 = AVERAGE left parenthesis B 4 colon B 6 right parenthesis. Row 5. Week, 5. Units sold, 70. Moving average forecast, 53.33. Row 6.Week, 6. Units sold, 91. Moving average forecast, 62.00. Row 7. 7, 54, 72.33. Row 8. 8, 60, 71.67. Row 9. 9, 48, 68.33. Row 10. 10, 35, 54. Row 11. 11, 49, 47.67. Row 12. 12, 44, 44. Row 13. 13, 61, 42.67. Row 14. 14, 68, 51.33. Row 15. 15, 82, 57.67. Row 16. 16, 71, 70.33. Row 17. 17, 50, 73.67. Row 18. 18, blank, 67.67. 67.67 is labeled, forecast for week 18 = AVERAGE left parenthesis B 18 colon B 20 right parenthesis. "/>
          <p:cNvPicPr>
            <a:picLocks noChangeAspect="1"/>
          </p:cNvPicPr>
          <p:nvPr/>
        </p:nvPicPr>
        <p:blipFill>
          <a:blip r:embed="rId3"/>
          <a:stretch>
            <a:fillRect/>
          </a:stretch>
        </p:blipFill>
        <p:spPr>
          <a:xfrm>
            <a:off x="643144" y="1844432"/>
            <a:ext cx="3718883" cy="2959587"/>
          </a:xfrm>
          <a:prstGeom prst="rect">
            <a:avLst/>
          </a:prstGeom>
        </p:spPr>
      </p:pic>
      <p:pic>
        <p:nvPicPr>
          <p:cNvPr id="3" name="Picture 2" descr="A graph titled, tablet computer sales. The graph plots units sold versus week. The horizontal axis ranges from 0 to 18 in increments of 1. The vertical axis ranges from 0 to 100 in increments of 20. The graph for units sold is a line that passes through the following points. (1, 88), (2, 44), (3, 60), (4, 56), (5, 70), (6, 91), (7, 54), (8, 60), (9, 48), (10, 35), (11, 49), (12, 44), (13, 61), (14, 68), (15, 82), (16, 71), and (17, 50). The graph for forecast is a line that passes through the following points. (4, 64), (5, 53.33), (6, 62), (7, 72.33), (8, 71.67), (9, 68.33), (10, 54.00), (11, 47.67), (12, 44.00), (13, 42.67), (14, 51.33), (15, 57.67), (16, 70.33), (17, 73.67), and (18, 67.67). All values estimated."/>
          <p:cNvPicPr>
            <a:picLocks noChangeAspect="1"/>
          </p:cNvPicPr>
          <p:nvPr/>
        </p:nvPicPr>
        <p:blipFill>
          <a:blip r:embed="rId4"/>
          <a:stretch>
            <a:fillRect/>
          </a:stretch>
        </p:blipFill>
        <p:spPr>
          <a:xfrm>
            <a:off x="4759329" y="1810624"/>
            <a:ext cx="3746594" cy="228342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u="none" strike="noStrike" cap="none" dirty="0" smtClean="0">
                <a:solidFill>
                  <a:srgbClr val="007FA3"/>
                </a:solidFill>
                <a:latin typeface="+mj-lt"/>
                <a:ea typeface="Arial"/>
                <a:cs typeface="Arial"/>
                <a:sym typeface="Arial"/>
              </a:rPr>
              <a:t>Example 9.6: Using Excel’s </a:t>
            </a:r>
            <a:r>
              <a:rPr lang="en-US" sz="3600" b="1" u="none" strike="noStrike" cap="none" dirty="0">
                <a:solidFill>
                  <a:srgbClr val="007FA3"/>
                </a:solidFill>
                <a:latin typeface="+mj-lt"/>
                <a:ea typeface="Arial"/>
                <a:cs typeface="Arial"/>
                <a:sym typeface="Arial"/>
              </a:rPr>
              <a:t>Moving Average Tool</a:t>
            </a:r>
            <a:endParaRPr sz="3600" b="1" u="none" strike="noStrike" cap="none" dirty="0">
              <a:solidFill>
                <a:srgbClr val="007FA3"/>
              </a:solidFill>
              <a:latin typeface="+mj-lt"/>
              <a:ea typeface="Arial"/>
              <a:cs typeface="Arial"/>
              <a:sym typeface="Arial"/>
            </a:endParaRPr>
          </a:p>
        </p:txBody>
      </p:sp>
      <p:sp>
        <p:nvSpPr>
          <p:cNvPr id="315" name="Content Placeholder 2"/>
          <p:cNvSpPr txBox="1">
            <a:spLocks noGrp="1"/>
          </p:cNvSpPr>
          <p:nvPr>
            <p:ph type="body" idx="1"/>
          </p:nvPr>
        </p:nvSpPr>
        <p:spPr>
          <a:xfrm>
            <a:off x="457200" y="1600199"/>
            <a:ext cx="3581400" cy="657225"/>
          </a:xfrm>
          <a:prstGeom prst="rect">
            <a:avLst/>
          </a:prstGeom>
          <a:noFill/>
          <a:ln>
            <a:noFill/>
          </a:ln>
        </p:spPr>
        <p:txBody>
          <a:bodyPr spcFirstLastPara="1" wrap="square" lIns="0" tIns="0" rIns="0" bIns="0" anchor="t" anchorCtr="0">
            <a:noAutofit/>
          </a:bodyPr>
          <a:lstStyle/>
          <a:p>
            <a:pPr marL="256032" lvl="0" indent="-256032">
              <a:buSzPct val="100000"/>
            </a:pPr>
            <a:r>
              <a:rPr lang="en-US" sz="2000" dirty="0">
                <a:solidFill>
                  <a:srgbClr val="000000"/>
                </a:solidFill>
                <a:latin typeface="+mn-lt"/>
              </a:rPr>
              <a:t>Data Analysis options</a:t>
            </a:r>
            <a:endParaRPr sz="2000" dirty="0">
              <a:solidFill>
                <a:srgbClr val="000000"/>
              </a:solidFill>
              <a:latin typeface="+mn-lt"/>
            </a:endParaRPr>
          </a:p>
        </p:txBody>
      </p:sp>
      <p:pic>
        <p:nvPicPr>
          <p:cNvPr id="2" name="Picture 1" descr="A dialog box is titled, moving average. The parameters are as follows. Input range, $ B $ 3 colon $ B $ 20. The check box corresponding to labels in the first row is selected. Output range, $ C $ 5. Chart output is selected. "/>
          <p:cNvPicPr>
            <a:picLocks noChangeAspect="1"/>
          </p:cNvPicPr>
          <p:nvPr/>
        </p:nvPicPr>
        <p:blipFill>
          <a:blip r:embed="rId3"/>
          <a:stretch>
            <a:fillRect/>
          </a:stretch>
        </p:blipFill>
        <p:spPr>
          <a:xfrm>
            <a:off x="4687790" y="1552462"/>
            <a:ext cx="2889754" cy="1987468"/>
          </a:xfrm>
          <a:prstGeom prst="rect">
            <a:avLst/>
          </a:prstGeom>
        </p:spPr>
      </p:pic>
      <p:pic>
        <p:nvPicPr>
          <p:cNvPr id="3" name="Picture 2" descr="An Excel sheet has a table and a graph. The table titled, Tablet computer sales, has 18 rows and 3 columns. The columns have the following headings from left to right. Week, Units sold, Moving average forecast. The row entries are as follows. Row 1. 1, 88, blank. Row 2. 2, 44, not applicable. Row 3. 3, 60, not applicable. Row 4. 4, 56, 64. Row 5. 5, 70, 53.33. Row 6. 6, 91, 62. Row 7. 7, 54, 72.33. Row 8. 8, 60, 71.67. Row 9. 9, 48, 68.33. Row 10. 10, 35, 54. Row 11. 11, 49, 47.67. Row 12. 12, 44, 44. Row 13. 13, 61, 42.67. Row 14. 14, 68, 51.33. Row 15. 15, 82, 57.67. Row 16. 16, 71, 70.33. Row 17. 17, 50, 73.67. Row 18. 18, blank, 67.67. The graph titled, Moving average, plots value versus data point. The graph for Actual average is a line that passes through the following points. (1, 88), (2, 44), (3, 60), (4, 56), (5, 70), (6, 91), (7, 54), (8, 60), (9, 48), (10, 35), (11, 49), (12, 44), (13, 61), (14, 68), (15, 82), (16, 71), and (17, 50). Likewise, the graph for Forecast is a line that passes through the following points. (3, 64), (4, 53.33), (5, 62), (6, 72.33), (7, 71.67), (8, 68.33), (9, 54.00), (10, 47.67), (11, 44.00), (12, 42.67), (13, 51.33), (14, 57.67), (15, 70.33), (16, 73.67), and (17, 67.67). All values estimated."/>
          <p:cNvPicPr>
            <a:picLocks noChangeAspect="1"/>
          </p:cNvPicPr>
          <p:nvPr/>
        </p:nvPicPr>
        <p:blipFill>
          <a:blip r:embed="rId4"/>
          <a:stretch>
            <a:fillRect/>
          </a:stretch>
        </p:blipFill>
        <p:spPr>
          <a:xfrm>
            <a:off x="457200" y="3660432"/>
            <a:ext cx="4993611" cy="2566085"/>
          </a:xfrm>
          <a:prstGeom prst="rect">
            <a:avLst/>
          </a:prstGeom>
        </p:spPr>
      </p:pic>
      <p:sp>
        <p:nvSpPr>
          <p:cNvPr id="318" name="Content Placeholder 3"/>
          <p:cNvSpPr txBox="1">
            <a:spLocks noGrp="1"/>
          </p:cNvSpPr>
          <p:nvPr>
            <p:ph type="body" idx="2"/>
          </p:nvPr>
        </p:nvSpPr>
        <p:spPr>
          <a:xfrm>
            <a:off x="5761810" y="3779740"/>
            <a:ext cx="2924990" cy="219129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We do not recommend using the chart or error options because the forecasts generated by this tool are not properly aligned with the </a:t>
            </a:r>
            <a:r>
              <a:rPr lang="en-US" sz="2000" b="0" i="0" u="none" strike="noStrike" cap="none" dirty="0" smtClean="0">
                <a:solidFill>
                  <a:srgbClr val="000000"/>
                </a:solidFill>
                <a:latin typeface="+mn-lt"/>
                <a:sym typeface="Arial"/>
              </a:rPr>
              <a:t>data.</a:t>
            </a:r>
            <a:endParaRPr sz="2000" dirty="0">
              <a:latin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Error Metrics and Forecast Accuarcy</a:t>
            </a:r>
            <a:endParaRPr sz="3600" b="1" i="0" u="none" strike="noStrike" cap="none" dirty="0">
              <a:solidFill>
                <a:srgbClr val="007FA3"/>
              </a:solidFill>
              <a:latin typeface="+mj-lt"/>
              <a:ea typeface="Arial"/>
              <a:cs typeface="Arial"/>
              <a:sym typeface="Arial"/>
            </a:endParaRPr>
          </a:p>
        </p:txBody>
      </p:sp>
      <p:sp>
        <p:nvSpPr>
          <p:cNvPr id="338" name="Content Placeholder 2"/>
          <p:cNvSpPr txBox="1">
            <a:spLocks noGrp="1"/>
          </p:cNvSpPr>
          <p:nvPr>
            <p:ph type="body" idx="1"/>
          </p:nvPr>
        </p:nvSpPr>
        <p:spPr>
          <a:xfrm>
            <a:off x="457200" y="1600200"/>
            <a:ext cx="2976282" cy="81914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Mean absolute deviation (M</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A</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D)</a:t>
            </a:r>
            <a:endParaRPr sz="1800" b="0" i="0" u="none" strike="noStrike" cap="none" dirty="0">
              <a:solidFill>
                <a:srgbClr val="000000"/>
              </a:solidFill>
              <a:latin typeface="+mn-lt"/>
              <a:ea typeface="Arial"/>
              <a:cs typeface="Arial"/>
              <a:sym typeface="Arial"/>
            </a:endParaRPr>
          </a:p>
        </p:txBody>
      </p:sp>
      <p:graphicFrame>
        <p:nvGraphicFramePr>
          <p:cNvPr id="3" name="Object 2" descr="M A D = start fraction summation of absolute value of start expression A sub t minus F sub t end expression, from t = 1 to n over n end fraction. This equation is labeled, 9.2."/>
          <p:cNvGraphicFramePr>
            <a:graphicFrameLocks noChangeAspect="1"/>
          </p:cNvGraphicFramePr>
          <p:nvPr>
            <p:extLst>
              <p:ext uri="{D42A27DB-BD31-4B8C-83A1-F6EECF244321}">
                <p14:modId xmlns:p14="http://schemas.microsoft.com/office/powerpoint/2010/main" val="882560802"/>
              </p:ext>
            </p:extLst>
          </p:nvPr>
        </p:nvGraphicFramePr>
        <p:xfrm>
          <a:off x="3795713" y="1539875"/>
          <a:ext cx="3797300" cy="977900"/>
        </p:xfrm>
        <a:graphic>
          <a:graphicData uri="http://schemas.openxmlformats.org/presentationml/2006/ole">
            <mc:AlternateContent xmlns:mc="http://schemas.openxmlformats.org/markup-compatibility/2006">
              <mc:Choice xmlns:v="urn:schemas-microsoft-com:vml" Requires="v">
                <p:oleObj spid="_x0000_s4764" name="Equation" r:id="rId4" imgW="3797280" imgH="977760" progId="Equation.DSMT4">
                  <p:embed/>
                </p:oleObj>
              </mc:Choice>
              <mc:Fallback>
                <p:oleObj name="Equation" r:id="rId4" imgW="3797280" imgH="977760" progId="Equation.DSMT4">
                  <p:embed/>
                  <p:pic>
                    <p:nvPicPr>
                      <p:cNvPr id="0" name=""/>
                      <p:cNvPicPr/>
                      <p:nvPr/>
                    </p:nvPicPr>
                    <p:blipFill>
                      <a:blip r:embed="rId5"/>
                      <a:stretch>
                        <a:fillRect/>
                      </a:stretch>
                    </p:blipFill>
                    <p:spPr>
                      <a:xfrm>
                        <a:off x="3795713" y="1539875"/>
                        <a:ext cx="3797300" cy="977900"/>
                      </a:xfrm>
                      <a:prstGeom prst="rect">
                        <a:avLst/>
                      </a:prstGeom>
                    </p:spPr>
                  </p:pic>
                </p:oleObj>
              </mc:Fallback>
            </mc:AlternateContent>
          </a:graphicData>
        </a:graphic>
      </p:graphicFrame>
      <p:sp>
        <p:nvSpPr>
          <p:cNvPr id="340" name="Content Placeholder 2"/>
          <p:cNvSpPr txBox="1">
            <a:spLocks noGrp="1"/>
          </p:cNvSpPr>
          <p:nvPr>
            <p:ph type="body" idx="2"/>
          </p:nvPr>
        </p:nvSpPr>
        <p:spPr>
          <a:xfrm>
            <a:off x="452718" y="2770935"/>
            <a:ext cx="2976282" cy="55408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Mean square error (M</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S</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E)</a:t>
            </a:r>
            <a:endParaRPr sz="1800" b="0" i="0" u="none" strike="noStrike" cap="none" dirty="0">
              <a:solidFill>
                <a:srgbClr val="000000"/>
              </a:solidFill>
              <a:latin typeface="+mn-lt"/>
              <a:ea typeface="Arial"/>
              <a:cs typeface="Arial"/>
              <a:sym typeface="Arial"/>
            </a:endParaRPr>
          </a:p>
        </p:txBody>
      </p:sp>
      <p:graphicFrame>
        <p:nvGraphicFramePr>
          <p:cNvPr id="13" name="Object 12" descr="M S E = start fraction summation of absolute value of start expression A sub t minus F sub t end expression squared, from t = 1 to n over n end fraction. This equation is labeled, 9.3."/>
          <p:cNvGraphicFramePr>
            <a:graphicFrameLocks noChangeAspect="1"/>
          </p:cNvGraphicFramePr>
          <p:nvPr>
            <p:extLst>
              <p:ext uri="{D42A27DB-BD31-4B8C-83A1-F6EECF244321}">
                <p14:modId xmlns:p14="http://schemas.microsoft.com/office/powerpoint/2010/main" val="3443193444"/>
              </p:ext>
            </p:extLst>
          </p:nvPr>
        </p:nvGraphicFramePr>
        <p:xfrm>
          <a:off x="3894138" y="2668588"/>
          <a:ext cx="4000500" cy="977900"/>
        </p:xfrm>
        <a:graphic>
          <a:graphicData uri="http://schemas.openxmlformats.org/presentationml/2006/ole">
            <mc:AlternateContent xmlns:mc="http://schemas.openxmlformats.org/markup-compatibility/2006">
              <mc:Choice xmlns:v="urn:schemas-microsoft-com:vml" Requires="v">
                <p:oleObj spid="_x0000_s4765" name="Equation" r:id="rId6" imgW="4000320" imgH="977760" progId="Equation.DSMT4">
                  <p:embed/>
                </p:oleObj>
              </mc:Choice>
              <mc:Fallback>
                <p:oleObj name="Equation" r:id="rId6" imgW="4000320" imgH="977760" progId="Equation.DSMT4">
                  <p:embed/>
                  <p:pic>
                    <p:nvPicPr>
                      <p:cNvPr id="3" name="Object 2"/>
                      <p:cNvPicPr/>
                      <p:nvPr/>
                    </p:nvPicPr>
                    <p:blipFill>
                      <a:blip r:embed="rId7"/>
                      <a:stretch>
                        <a:fillRect/>
                      </a:stretch>
                    </p:blipFill>
                    <p:spPr>
                      <a:xfrm>
                        <a:off x="3894138" y="2668588"/>
                        <a:ext cx="4000500" cy="977900"/>
                      </a:xfrm>
                      <a:prstGeom prst="rect">
                        <a:avLst/>
                      </a:prstGeom>
                    </p:spPr>
                  </p:pic>
                </p:oleObj>
              </mc:Fallback>
            </mc:AlternateContent>
          </a:graphicData>
        </a:graphic>
      </p:graphicFrame>
      <p:sp>
        <p:nvSpPr>
          <p:cNvPr id="342" name="Content Placeholder 3"/>
          <p:cNvSpPr txBox="1">
            <a:spLocks noGrp="1"/>
          </p:cNvSpPr>
          <p:nvPr>
            <p:ph type="body" idx="3"/>
          </p:nvPr>
        </p:nvSpPr>
        <p:spPr>
          <a:xfrm>
            <a:off x="457200" y="3907259"/>
            <a:ext cx="2976282" cy="83759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Root mean square error (R</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M</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S</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E)</a:t>
            </a:r>
            <a:endParaRPr sz="1800" b="0" i="0" u="none" strike="noStrike" cap="none" dirty="0">
              <a:solidFill>
                <a:srgbClr val="000000"/>
              </a:solidFill>
              <a:latin typeface="+mn-lt"/>
              <a:ea typeface="Arial"/>
              <a:cs typeface="Arial"/>
              <a:sym typeface="Arial"/>
            </a:endParaRPr>
          </a:p>
        </p:txBody>
      </p:sp>
      <p:graphicFrame>
        <p:nvGraphicFramePr>
          <p:cNvPr id="14" name="Object 13" descr="R M S E = the square root of start fraction summation of absolute value of start expression A sub t minus F sub t end expression squared, from t = 1 to n over n end fraction. This equation is labeled, 9.4."/>
          <p:cNvGraphicFramePr>
            <a:graphicFrameLocks noChangeAspect="1"/>
          </p:cNvGraphicFramePr>
          <p:nvPr>
            <p:extLst>
              <p:ext uri="{D42A27DB-BD31-4B8C-83A1-F6EECF244321}">
                <p14:modId xmlns:p14="http://schemas.microsoft.com/office/powerpoint/2010/main" val="3023562429"/>
              </p:ext>
            </p:extLst>
          </p:nvPr>
        </p:nvGraphicFramePr>
        <p:xfrm>
          <a:off x="3762375" y="3873500"/>
          <a:ext cx="4406900" cy="1066800"/>
        </p:xfrm>
        <a:graphic>
          <a:graphicData uri="http://schemas.openxmlformats.org/presentationml/2006/ole">
            <mc:AlternateContent xmlns:mc="http://schemas.openxmlformats.org/markup-compatibility/2006">
              <mc:Choice xmlns:v="urn:schemas-microsoft-com:vml" Requires="v">
                <p:oleObj spid="_x0000_s4766" name="Equation" r:id="rId8" imgW="4406760" imgH="1066680" progId="Equation.DSMT4">
                  <p:embed/>
                </p:oleObj>
              </mc:Choice>
              <mc:Fallback>
                <p:oleObj name="Equation" r:id="rId8" imgW="4406760" imgH="1066680" progId="Equation.DSMT4">
                  <p:embed/>
                  <p:pic>
                    <p:nvPicPr>
                      <p:cNvPr id="13" name="Object 12"/>
                      <p:cNvPicPr/>
                      <p:nvPr/>
                    </p:nvPicPr>
                    <p:blipFill>
                      <a:blip r:embed="rId9"/>
                      <a:stretch>
                        <a:fillRect/>
                      </a:stretch>
                    </p:blipFill>
                    <p:spPr>
                      <a:xfrm>
                        <a:off x="3762375" y="3873500"/>
                        <a:ext cx="4406900" cy="1066800"/>
                      </a:xfrm>
                      <a:prstGeom prst="rect">
                        <a:avLst/>
                      </a:prstGeom>
                    </p:spPr>
                  </p:pic>
                </p:oleObj>
              </mc:Fallback>
            </mc:AlternateContent>
          </a:graphicData>
        </a:graphic>
      </p:graphicFrame>
      <p:sp>
        <p:nvSpPr>
          <p:cNvPr id="344" name="Content Placeholder 4"/>
          <p:cNvSpPr txBox="1">
            <a:spLocks noGrp="1"/>
          </p:cNvSpPr>
          <p:nvPr>
            <p:ph type="body" idx="4"/>
          </p:nvPr>
        </p:nvSpPr>
        <p:spPr>
          <a:xfrm>
            <a:off x="452718" y="5327096"/>
            <a:ext cx="2976282" cy="78610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1800"/>
              <a:buFont typeface="Arial"/>
              <a:buChar char="•"/>
            </a:pPr>
            <a:r>
              <a:rPr lang="en-US" sz="1800" b="0" i="0" u="none" strike="noStrike" cap="none" dirty="0">
                <a:solidFill>
                  <a:srgbClr val="000000"/>
                </a:solidFill>
                <a:latin typeface="+mn-lt"/>
                <a:ea typeface="Arial"/>
                <a:cs typeface="Arial"/>
                <a:sym typeface="Arial"/>
              </a:rPr>
              <a:t>Mean absolute percentage error (M</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A</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P</a:t>
            </a:r>
            <a:r>
              <a:rPr lang="en-US" sz="100" b="0" i="0" u="none" strike="noStrike" cap="none" dirty="0">
                <a:solidFill>
                  <a:srgbClr val="000000"/>
                </a:solidFill>
                <a:latin typeface="+mn-lt"/>
                <a:ea typeface="Arial"/>
                <a:cs typeface="Arial"/>
                <a:sym typeface="Arial"/>
              </a:rPr>
              <a:t> </a:t>
            </a:r>
            <a:r>
              <a:rPr lang="en-US" sz="1800" b="0" i="0" u="none" strike="noStrike" cap="none" dirty="0">
                <a:solidFill>
                  <a:srgbClr val="000000"/>
                </a:solidFill>
                <a:latin typeface="+mn-lt"/>
                <a:ea typeface="Arial"/>
                <a:cs typeface="Arial"/>
                <a:sym typeface="Arial"/>
              </a:rPr>
              <a:t>E)</a:t>
            </a:r>
            <a:endParaRPr sz="1800" b="0" i="0" u="none" strike="noStrike" cap="none" dirty="0">
              <a:solidFill>
                <a:srgbClr val="000000"/>
              </a:solidFill>
              <a:latin typeface="+mn-lt"/>
              <a:ea typeface="Arial"/>
              <a:cs typeface="Arial"/>
              <a:sym typeface="Arial"/>
            </a:endParaRPr>
          </a:p>
        </p:txBody>
      </p:sp>
      <p:graphicFrame>
        <p:nvGraphicFramePr>
          <p:cNvPr id="15" name="Object 14" descr="M A P E = summation of absolute value of start fraction start expression A sub t minus F sub t end expression over A sub t end fraction, from t = 1 to n over n end fraction times 100. This equation is labeled, 9.5."/>
          <p:cNvGraphicFramePr>
            <a:graphicFrameLocks noChangeAspect="1"/>
          </p:cNvGraphicFramePr>
          <p:nvPr>
            <p:extLst>
              <p:ext uri="{D42A27DB-BD31-4B8C-83A1-F6EECF244321}">
                <p14:modId xmlns:p14="http://schemas.microsoft.com/office/powerpoint/2010/main" val="2260857799"/>
              </p:ext>
            </p:extLst>
          </p:nvPr>
        </p:nvGraphicFramePr>
        <p:xfrm>
          <a:off x="3768725" y="5168900"/>
          <a:ext cx="4597400" cy="1206500"/>
        </p:xfrm>
        <a:graphic>
          <a:graphicData uri="http://schemas.openxmlformats.org/presentationml/2006/ole">
            <mc:AlternateContent xmlns:mc="http://schemas.openxmlformats.org/markup-compatibility/2006">
              <mc:Choice xmlns:v="urn:schemas-microsoft-com:vml" Requires="v">
                <p:oleObj spid="_x0000_s4767" name="Equation" r:id="rId10" imgW="4597200" imgH="1206360" progId="Equation.DSMT4">
                  <p:embed/>
                </p:oleObj>
              </mc:Choice>
              <mc:Fallback>
                <p:oleObj name="Equation" r:id="rId10" imgW="4597200" imgH="1206360" progId="Equation.DSMT4">
                  <p:embed/>
                  <p:pic>
                    <p:nvPicPr>
                      <p:cNvPr id="14" name="Object 13"/>
                      <p:cNvPicPr/>
                      <p:nvPr/>
                    </p:nvPicPr>
                    <p:blipFill>
                      <a:blip r:embed="rId11"/>
                      <a:stretch>
                        <a:fillRect/>
                      </a:stretch>
                    </p:blipFill>
                    <p:spPr>
                      <a:xfrm>
                        <a:off x="3768725" y="5168900"/>
                        <a:ext cx="4597400" cy="12065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9.7: </a:t>
            </a:r>
            <a:r>
              <a:rPr lang="en-US" sz="3600" b="1" i="0" u="none" strike="noStrike" cap="none" dirty="0">
                <a:solidFill>
                  <a:srgbClr val="007FA3"/>
                </a:solidFill>
                <a:latin typeface="+mj-lt"/>
                <a:ea typeface="Arial"/>
                <a:cs typeface="Arial"/>
                <a:sym typeface="Arial"/>
              </a:rPr>
              <a:t>Using Error Metrics to Compare Moving Average Forecasts</a:t>
            </a:r>
            <a:endParaRPr sz="3600" b="1" i="0" u="none" strike="noStrike" cap="none" dirty="0">
              <a:solidFill>
                <a:srgbClr val="007FA3"/>
              </a:solidFill>
              <a:latin typeface="+mj-lt"/>
              <a:ea typeface="Arial"/>
              <a:cs typeface="Arial"/>
              <a:sym typeface="Arial"/>
            </a:endParaRPr>
          </a:p>
        </p:txBody>
      </p:sp>
      <p:sp>
        <p:nvSpPr>
          <p:cNvPr id="351" name="Content Placeholder 2"/>
          <p:cNvSpPr txBox="1">
            <a:spLocks noGrp="1"/>
          </p:cNvSpPr>
          <p:nvPr>
            <p:ph type="body" idx="1"/>
          </p:nvPr>
        </p:nvSpPr>
        <p:spPr>
          <a:xfrm>
            <a:off x="457200" y="1600200"/>
            <a:ext cx="8229600" cy="1581149"/>
          </a:xfrm>
          <a:prstGeom prst="rect">
            <a:avLst/>
          </a:prstGeom>
          <a:noFill/>
          <a:ln>
            <a:noFill/>
          </a:ln>
        </p:spPr>
        <p:txBody>
          <a:bodyPr spcFirstLastPara="1" wrap="square" lIns="0" tIns="0" rIns="0" bIns="0" anchor="t" anchorCtr="0">
            <a:noAutofit/>
          </a:bodyPr>
          <a:lstStyle/>
          <a:p>
            <a:pPr marL="256032" indent="-256032">
              <a:buSzPct val="100000"/>
            </a:pPr>
            <a:r>
              <a:rPr lang="en-US" sz="2200" dirty="0">
                <a:solidFill>
                  <a:srgbClr val="000000"/>
                </a:solidFill>
                <a:latin typeface="+mn-lt"/>
              </a:rPr>
              <a:t>Tablet Computer Sales data</a:t>
            </a:r>
            <a:endParaRPr sz="2200" dirty="0">
              <a:solidFill>
                <a:srgbClr val="000000"/>
              </a:solidFill>
              <a:latin typeface="+mn-lt"/>
            </a:endParaRPr>
          </a:p>
          <a:p>
            <a:pPr marL="256032" indent="-256032">
              <a:buSzPct val="100000"/>
            </a:pPr>
            <a:r>
              <a:rPr lang="en-US" sz="2200" dirty="0">
                <a:solidFill>
                  <a:srgbClr val="000000"/>
                </a:solidFill>
                <a:latin typeface="+mn-lt"/>
              </a:rPr>
              <a:t>2-, 3-, and 4-period moving average models</a:t>
            </a:r>
            <a:endParaRPr sz="2200" dirty="0">
              <a:solidFill>
                <a:srgbClr val="000000"/>
              </a:solidFill>
              <a:latin typeface="+mn-lt"/>
            </a:endParaRPr>
          </a:p>
          <a:p>
            <a:pPr marL="256032" indent="-256032">
              <a:buSzPct val="100000"/>
            </a:pPr>
            <a:r>
              <a:rPr lang="en-US" sz="2200" dirty="0">
                <a:solidFill>
                  <a:srgbClr val="000000"/>
                </a:solidFill>
                <a:latin typeface="+mn-lt"/>
              </a:rPr>
              <a:t>2-period model has lowest error metric values.</a:t>
            </a:r>
            <a:endParaRPr sz="2200" dirty="0">
              <a:solidFill>
                <a:srgbClr val="000000"/>
              </a:solidFill>
              <a:latin typeface="+mn-lt"/>
            </a:endParaRPr>
          </a:p>
        </p:txBody>
      </p:sp>
      <p:pic>
        <p:nvPicPr>
          <p:cNvPr id="2" name="Picture 1" descr="A table titled, tablet computer sales, has 19 rows and 17 columns. The columns have the following headings from left to right. Week, units sold, forecast for k = 2, error for k = 2, absolute deviation for k = 2, squared error for k = 2, absolute % error for k = 2, forecast for k = 3, error for k = 3, absolute deviation for k = 3, squared error for k = 3, absolute % error for k = 3, forecast for k = 4, error for k = 4, absolute deviation for k = 4, squared error for k = 4, and absolute % error for k = 4. The row entries are as follows. Row 1. 1, 88, blank, blank, blank, blank, blank, blank, blank, blank, blank, blank, blank, blank, blank, blank, blank. Row 2. 2, 44, blank, blank, blank, blank, blank, blank, blank, blank, blank, blank, blank, blank, blank, blank, blank. Row 3. 3, 60, 66, negative 6.00, 6, 36, 10, blank, blank, blank, blank, blank, blank, blank, blank, blank, blank. Row 4. 4, 56, 52, 4, 4, 16, 7.14, 64, negative 8.00, 8, 64, 14.29, blank, blank, blank, blank, blank. Row 5. 5, 70, 58, 12, 12, 144, 17.14, 53.33, 16.67, 16.67, 277.78, 23.81, 62, 8, 8, 64.00, 11.43. Row 6. 6, 91, 63, 28, 28, 784, 30.77, 62, 29, 29, 841, 31.87, 57.5, 33.5, 33.5, 1122.25, 36.81. Row 7. 7, 54, 80.5, negative 26.50, 26.5, 702.25, 49.07, 72.33, negative 18.33, 18.33, 336.11, 33.95, 69.25, negative 15.25, 15.25, 232.56, 28.24. Row 8. 8, 60, 72.5, negative 12.50, 12.5, 156.25, 20.83, 71.67, negative 11.67, 11.67, 136.11, 19.44, 67.75, negative 7.75, 7.75, 60.06, 12.92. Row 9. 9, 48, 57, negative 9.00, 9, 81, 18.75, 68.33, negative 20.33, 20.33, 413.44, 42.36, 68.75, negative 20.75, 20.75, 430.56, 43.23. Row 10. 10, 35, 54, negative 19.00, 19, 361, 54.29, 54, negative 19.00, 19, 361, 54.29, 63.25, negative 28.75, 28.75, 798.06, 80.71. Row 11. 11, 49, 41.5, 7.5, 7.5, 56.25, 15.31, 47.67, 1.33, 1.33, 1.78, 2.72, 49.25, negative 0.25, 0.25, 0.06, 0.51. Row 12. 12, 44, 42, 2, 2, 4, 4.55, 44, 0, 0, 0, 0, 48, negative 4.00, 4, 16.00, 9.09. Row 13. 13, 61, 46.5, 14.5, 14.5, 210.25, 23.77, 42.67, 18.33, 18.33, 336.11, 30.05, 44, 17, 17, 289.00, 27.87. Row 14. 14, 68, 52.5, 15.5, 15.5, 240.25, 22.79, 51.33, 16.67, 16.67, 277.78, 24.51, 47.25, 20.75, 20.75, 430.56, 30.51. Row 15. 15, 82, 64.5, 17.5, 17.5, 306.25, 21.34, 57.67, 24.33, 24.33, 592.11, 29.67, 55.5, 26.5, 26.5, 702.25, 32.32. Row 16. 16, 71, 75, negative 4.00, 4, 16, 5.63, 70.33, 0.67, 0.67, 0.44, 0.94, 63.75, 7.25, 7.25, 52.56, 10.21. Row 17. 17, 50, 76.5, negative 26.50, 26.5, 702.25, 53, 73.67, negative 23.67, 23.67, 560.11, 47.33, 70.5, negative 20.50, 20.5, 420.25, 41.00. Row 18. 18, blank, 60.5, blank, 13.63, 254.38, 23.63, 67.67, blank, 14.86, 299.84, 25.37, 67.75, blank, 16.13, 355.25, 28.07. Row 19. Blank, blank, blank, blank, M A D, M S E, M A P E, blank, blank, M A D, M S E, M A P E, blank, blank, M A D, M S E, M A P E."/>
          <p:cNvPicPr>
            <a:picLocks noChangeAspect="1"/>
          </p:cNvPicPr>
          <p:nvPr/>
        </p:nvPicPr>
        <p:blipFill>
          <a:blip r:embed="rId3"/>
          <a:stretch>
            <a:fillRect/>
          </a:stretch>
        </p:blipFill>
        <p:spPr>
          <a:xfrm>
            <a:off x="457200" y="3385058"/>
            <a:ext cx="8071804" cy="292633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Exponential Smoothing Models</a:t>
            </a:r>
            <a:endParaRPr sz="3600" b="1" i="0" u="none" strike="noStrike" cap="none" dirty="0">
              <a:solidFill>
                <a:srgbClr val="007FA3"/>
              </a:solidFill>
              <a:latin typeface="+mj-lt"/>
              <a:ea typeface="Arial"/>
              <a:cs typeface="Arial"/>
              <a:sym typeface="Arial"/>
            </a:endParaRPr>
          </a:p>
        </p:txBody>
      </p:sp>
      <p:sp>
        <p:nvSpPr>
          <p:cNvPr id="358" name="Content Placeholder 2"/>
          <p:cNvSpPr txBox="1">
            <a:spLocks noGrp="1"/>
          </p:cNvSpPr>
          <p:nvPr>
            <p:ph type="body" idx="1"/>
          </p:nvPr>
        </p:nvSpPr>
        <p:spPr>
          <a:xfrm>
            <a:off x="457200" y="1600201"/>
            <a:ext cx="6400800" cy="592164"/>
          </a:xfrm>
          <a:prstGeom prst="rect">
            <a:avLst/>
          </a:prstGeom>
          <a:noFill/>
          <a:ln>
            <a:noFill/>
          </a:ln>
        </p:spPr>
        <p:txBody>
          <a:bodyPr spcFirstLastPara="1" wrap="square" lIns="0" tIns="0" rIns="0" bIns="0" anchor="t" anchorCtr="0">
            <a:noAutofit/>
          </a:bodyPr>
          <a:lstStyle/>
          <a:p>
            <a:pPr marL="256032" indent="-256032">
              <a:buSzPct val="100000"/>
            </a:pPr>
            <a:r>
              <a:rPr lang="en-US" sz="2400" b="1" dirty="0">
                <a:solidFill>
                  <a:srgbClr val="000000"/>
                </a:solidFill>
                <a:latin typeface="+mn-lt"/>
              </a:rPr>
              <a:t>Simple exponential smoothing </a:t>
            </a:r>
            <a:r>
              <a:rPr lang="en-US" sz="2400" dirty="0">
                <a:solidFill>
                  <a:srgbClr val="000000"/>
                </a:solidFill>
                <a:latin typeface="+mn-lt"/>
              </a:rPr>
              <a:t>model:</a:t>
            </a:r>
            <a:endParaRPr sz="2400" dirty="0">
              <a:solidFill>
                <a:srgbClr val="000000"/>
              </a:solidFill>
              <a:latin typeface="+mn-lt"/>
            </a:endParaRPr>
          </a:p>
        </p:txBody>
      </p:sp>
      <p:graphicFrame>
        <p:nvGraphicFramePr>
          <p:cNvPr id="2" name="Object 1" descr="F sub start expression t + 1 end expression = left parenthesis 1 minus alpha right parenthesis F sub t + alpha A sub t."/>
          <p:cNvGraphicFramePr>
            <a:graphicFrameLocks noChangeAspect="1"/>
          </p:cNvGraphicFramePr>
          <p:nvPr>
            <p:extLst>
              <p:ext uri="{D42A27DB-BD31-4B8C-83A1-F6EECF244321}">
                <p14:modId xmlns:p14="http://schemas.microsoft.com/office/powerpoint/2010/main" val="247327623"/>
              </p:ext>
            </p:extLst>
          </p:nvPr>
        </p:nvGraphicFramePr>
        <p:xfrm>
          <a:off x="1819806" y="2296060"/>
          <a:ext cx="2616200" cy="406400"/>
        </p:xfrm>
        <a:graphic>
          <a:graphicData uri="http://schemas.openxmlformats.org/presentationml/2006/ole">
            <mc:AlternateContent xmlns:mc="http://schemas.openxmlformats.org/markup-compatibility/2006">
              <mc:Choice xmlns:v="urn:schemas-microsoft-com:vml" Requires="v">
                <p:oleObj spid="_x0000_s30790" name="Equation" r:id="rId4" imgW="2616120" imgH="406080" progId="Equation.DSMT4">
                  <p:embed/>
                </p:oleObj>
              </mc:Choice>
              <mc:Fallback>
                <p:oleObj name="Equation" r:id="rId4" imgW="2616120" imgH="406080" progId="Equation.DSMT4">
                  <p:embed/>
                  <p:pic>
                    <p:nvPicPr>
                      <p:cNvPr id="0" name=""/>
                      <p:cNvPicPr/>
                      <p:nvPr/>
                    </p:nvPicPr>
                    <p:blipFill>
                      <a:blip r:embed="rId5"/>
                      <a:stretch>
                        <a:fillRect/>
                      </a:stretch>
                    </p:blipFill>
                    <p:spPr>
                      <a:xfrm>
                        <a:off x="1819806" y="2296060"/>
                        <a:ext cx="2616200" cy="406400"/>
                      </a:xfrm>
                      <a:prstGeom prst="rect">
                        <a:avLst/>
                      </a:prstGeom>
                    </p:spPr>
                  </p:pic>
                </p:oleObj>
              </mc:Fallback>
            </mc:AlternateContent>
          </a:graphicData>
        </a:graphic>
      </p:graphicFrame>
      <p:graphicFrame>
        <p:nvGraphicFramePr>
          <p:cNvPr id="21" name="Object 20" descr="= F sub t + alpha left parenthesis A sub t minus F sub t right parenthesis. This equation is labeled, 9.6. "/>
          <p:cNvGraphicFramePr>
            <a:graphicFrameLocks noChangeAspect="1"/>
          </p:cNvGraphicFramePr>
          <p:nvPr>
            <p:extLst>
              <p:ext uri="{D42A27DB-BD31-4B8C-83A1-F6EECF244321}">
                <p14:modId xmlns:p14="http://schemas.microsoft.com/office/powerpoint/2010/main" val="292011041"/>
              </p:ext>
            </p:extLst>
          </p:nvPr>
        </p:nvGraphicFramePr>
        <p:xfrm>
          <a:off x="2374166" y="2854992"/>
          <a:ext cx="3810000" cy="406400"/>
        </p:xfrm>
        <a:graphic>
          <a:graphicData uri="http://schemas.openxmlformats.org/presentationml/2006/ole">
            <mc:AlternateContent xmlns:mc="http://schemas.openxmlformats.org/markup-compatibility/2006">
              <mc:Choice xmlns:v="urn:schemas-microsoft-com:vml" Requires="v">
                <p:oleObj spid="_x0000_s30791" name="Equation" r:id="rId6" imgW="3809880" imgH="406080" progId="Equation.DSMT4">
                  <p:embed/>
                </p:oleObj>
              </mc:Choice>
              <mc:Fallback>
                <p:oleObj name="Equation" r:id="rId6" imgW="3809880" imgH="406080" progId="Equation.DSMT4">
                  <p:embed/>
                  <p:pic>
                    <p:nvPicPr>
                      <p:cNvPr id="2" name="Object 1"/>
                      <p:cNvPicPr/>
                      <p:nvPr/>
                    </p:nvPicPr>
                    <p:blipFill>
                      <a:blip r:embed="rId7"/>
                      <a:stretch>
                        <a:fillRect/>
                      </a:stretch>
                    </p:blipFill>
                    <p:spPr>
                      <a:xfrm>
                        <a:off x="2374166" y="2854992"/>
                        <a:ext cx="3810000" cy="406400"/>
                      </a:xfrm>
                      <a:prstGeom prst="rect">
                        <a:avLst/>
                      </a:prstGeom>
                    </p:spPr>
                  </p:pic>
                </p:oleObj>
              </mc:Fallback>
            </mc:AlternateContent>
          </a:graphicData>
        </a:graphic>
      </p:graphicFrame>
      <p:sp>
        <p:nvSpPr>
          <p:cNvPr id="360" name="Content Placeholder 3"/>
          <p:cNvSpPr txBox="1">
            <a:spLocks noGrp="1"/>
          </p:cNvSpPr>
          <p:nvPr>
            <p:ph type="body" idx="2"/>
          </p:nvPr>
        </p:nvSpPr>
        <p:spPr>
          <a:xfrm>
            <a:off x="726744" y="3521355"/>
            <a:ext cx="838200" cy="36422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where</a:t>
            </a:r>
            <a:endParaRPr sz="2400" b="0" i="0" u="none" strike="noStrike" cap="none" dirty="0">
              <a:solidFill>
                <a:schemeClr val="dk1"/>
              </a:solidFill>
              <a:latin typeface="+mn-lt"/>
              <a:ea typeface="Arial"/>
              <a:cs typeface="Arial"/>
              <a:sym typeface="Arial"/>
            </a:endParaRPr>
          </a:p>
        </p:txBody>
      </p:sp>
      <p:graphicFrame>
        <p:nvGraphicFramePr>
          <p:cNvPr id="22" name="Object 21" descr="F sub start expression t + 1 end expression"/>
          <p:cNvGraphicFramePr>
            <a:graphicFrameLocks noChangeAspect="1"/>
          </p:cNvGraphicFramePr>
          <p:nvPr>
            <p:extLst>
              <p:ext uri="{D42A27DB-BD31-4B8C-83A1-F6EECF244321}">
                <p14:modId xmlns:p14="http://schemas.microsoft.com/office/powerpoint/2010/main" val="3787456344"/>
              </p:ext>
            </p:extLst>
          </p:nvPr>
        </p:nvGraphicFramePr>
        <p:xfrm>
          <a:off x="1630482" y="3543096"/>
          <a:ext cx="457200" cy="381000"/>
        </p:xfrm>
        <a:graphic>
          <a:graphicData uri="http://schemas.openxmlformats.org/presentationml/2006/ole">
            <mc:AlternateContent xmlns:mc="http://schemas.openxmlformats.org/markup-compatibility/2006">
              <mc:Choice xmlns:v="urn:schemas-microsoft-com:vml" Requires="v">
                <p:oleObj spid="_x0000_s30792" name="Equation" r:id="rId8" imgW="457200" imgH="380880" progId="Equation.DSMT4">
                  <p:embed/>
                </p:oleObj>
              </mc:Choice>
              <mc:Fallback>
                <p:oleObj name="Equation" r:id="rId8" imgW="457200" imgH="380880" progId="Equation.DSMT4">
                  <p:embed/>
                  <p:pic>
                    <p:nvPicPr>
                      <p:cNvPr id="2" name="Object 1"/>
                      <p:cNvPicPr/>
                      <p:nvPr/>
                    </p:nvPicPr>
                    <p:blipFill>
                      <a:blip r:embed="rId9"/>
                      <a:stretch>
                        <a:fillRect/>
                      </a:stretch>
                    </p:blipFill>
                    <p:spPr>
                      <a:xfrm>
                        <a:off x="1630482" y="3543096"/>
                        <a:ext cx="457200" cy="381000"/>
                      </a:xfrm>
                      <a:prstGeom prst="rect">
                        <a:avLst/>
                      </a:prstGeom>
                    </p:spPr>
                  </p:pic>
                </p:oleObj>
              </mc:Fallback>
            </mc:AlternateContent>
          </a:graphicData>
        </a:graphic>
      </p:graphicFrame>
      <p:sp>
        <p:nvSpPr>
          <p:cNvPr id="362" name="Content Placeholder 4"/>
          <p:cNvSpPr txBox="1">
            <a:spLocks noGrp="1"/>
          </p:cNvSpPr>
          <p:nvPr>
            <p:ph type="body" idx="3"/>
          </p:nvPr>
        </p:nvSpPr>
        <p:spPr>
          <a:xfrm>
            <a:off x="2153220" y="3551511"/>
            <a:ext cx="3969224" cy="37021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is the forecast for time period</a:t>
            </a:r>
            <a:endParaRPr sz="2400" b="0" i="0" u="none" strike="noStrike" cap="none" dirty="0">
              <a:solidFill>
                <a:schemeClr val="dk1"/>
              </a:solidFill>
              <a:latin typeface="+mn-lt"/>
              <a:ea typeface="Arial"/>
              <a:cs typeface="Arial"/>
              <a:sym typeface="Arial"/>
            </a:endParaRPr>
          </a:p>
        </p:txBody>
      </p:sp>
      <p:graphicFrame>
        <p:nvGraphicFramePr>
          <p:cNvPr id="23" name="Object 22" descr=" t + 1, F sub t"/>
          <p:cNvGraphicFramePr>
            <a:graphicFrameLocks noChangeAspect="1"/>
          </p:cNvGraphicFramePr>
          <p:nvPr>
            <p:extLst>
              <p:ext uri="{D42A27DB-BD31-4B8C-83A1-F6EECF244321}">
                <p14:modId xmlns:p14="http://schemas.microsoft.com/office/powerpoint/2010/main" val="3947818980"/>
              </p:ext>
            </p:extLst>
          </p:nvPr>
        </p:nvGraphicFramePr>
        <p:xfrm>
          <a:off x="6184166" y="3577990"/>
          <a:ext cx="838200" cy="381000"/>
        </p:xfrm>
        <a:graphic>
          <a:graphicData uri="http://schemas.openxmlformats.org/presentationml/2006/ole">
            <mc:AlternateContent xmlns:mc="http://schemas.openxmlformats.org/markup-compatibility/2006">
              <mc:Choice xmlns:v="urn:schemas-microsoft-com:vml" Requires="v">
                <p:oleObj spid="_x0000_s30793" name="Equation" r:id="rId10" imgW="838080" imgH="380880" progId="Equation.DSMT4">
                  <p:embed/>
                </p:oleObj>
              </mc:Choice>
              <mc:Fallback>
                <p:oleObj name="Equation" r:id="rId10" imgW="838080" imgH="380880" progId="Equation.DSMT4">
                  <p:embed/>
                  <p:pic>
                    <p:nvPicPr>
                      <p:cNvPr id="22" name="Object 21"/>
                      <p:cNvPicPr/>
                      <p:nvPr/>
                    </p:nvPicPr>
                    <p:blipFill>
                      <a:blip r:embed="rId11"/>
                      <a:stretch>
                        <a:fillRect/>
                      </a:stretch>
                    </p:blipFill>
                    <p:spPr>
                      <a:xfrm>
                        <a:off x="6184166" y="3577990"/>
                        <a:ext cx="838200" cy="381000"/>
                      </a:xfrm>
                      <a:prstGeom prst="rect">
                        <a:avLst/>
                      </a:prstGeom>
                    </p:spPr>
                  </p:pic>
                </p:oleObj>
              </mc:Fallback>
            </mc:AlternateContent>
          </a:graphicData>
        </a:graphic>
      </p:graphicFrame>
      <p:sp>
        <p:nvSpPr>
          <p:cNvPr id="364" name="Content Placeholder 5"/>
          <p:cNvSpPr txBox="1">
            <a:spLocks noGrp="1"/>
          </p:cNvSpPr>
          <p:nvPr>
            <p:ph type="body" idx="4"/>
          </p:nvPr>
        </p:nvSpPr>
        <p:spPr>
          <a:xfrm>
            <a:off x="7133867" y="3551511"/>
            <a:ext cx="762000" cy="35692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is the</a:t>
            </a:r>
            <a:endParaRPr sz="2400" b="0" i="0" u="none" strike="noStrike" cap="none" dirty="0">
              <a:solidFill>
                <a:schemeClr val="dk1"/>
              </a:solidFill>
              <a:latin typeface="+mn-lt"/>
              <a:ea typeface="Arial"/>
              <a:cs typeface="Arial"/>
              <a:sym typeface="Arial"/>
            </a:endParaRPr>
          </a:p>
        </p:txBody>
      </p:sp>
      <p:sp>
        <p:nvSpPr>
          <p:cNvPr id="365" name="Content Placeholder 6"/>
          <p:cNvSpPr txBox="1">
            <a:spLocks noGrp="1"/>
          </p:cNvSpPr>
          <p:nvPr>
            <p:ph type="body" idx="5"/>
          </p:nvPr>
        </p:nvSpPr>
        <p:spPr>
          <a:xfrm>
            <a:off x="726744" y="4020355"/>
            <a:ext cx="2812764" cy="36735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forecast for period </a:t>
            </a:r>
            <a:r>
              <a:rPr lang="en-US" sz="2400" b="0" i="1" u="none" strike="noStrike" cap="none" dirty="0">
                <a:solidFill>
                  <a:srgbClr val="000000"/>
                </a:solidFill>
                <a:latin typeface="+mn-lt"/>
                <a:ea typeface="Arial"/>
                <a:cs typeface="Arial"/>
                <a:sym typeface="Arial"/>
              </a:rPr>
              <a:t>t</a:t>
            </a:r>
            <a:r>
              <a:rPr lang="en-US" sz="2400" b="0" i="0" u="none" strike="noStrike" cap="none" dirty="0">
                <a:solidFill>
                  <a:srgbClr val="000000"/>
                </a:solidFill>
                <a:latin typeface="+mn-lt"/>
                <a:ea typeface="Arial"/>
                <a:cs typeface="Arial"/>
                <a:sym typeface="Arial"/>
              </a:rPr>
              <a:t>,</a:t>
            </a:r>
            <a:endParaRPr sz="2400" b="0" i="0" u="none" strike="noStrike" cap="none" dirty="0">
              <a:solidFill>
                <a:schemeClr val="dk1"/>
              </a:solidFill>
              <a:latin typeface="+mn-lt"/>
              <a:ea typeface="Arial"/>
              <a:cs typeface="Arial"/>
              <a:sym typeface="Arial"/>
            </a:endParaRPr>
          </a:p>
        </p:txBody>
      </p:sp>
      <p:graphicFrame>
        <p:nvGraphicFramePr>
          <p:cNvPr id="24" name="Object 23" descr="A sub t"/>
          <p:cNvGraphicFramePr>
            <a:graphicFrameLocks noChangeAspect="1"/>
          </p:cNvGraphicFramePr>
          <p:nvPr>
            <p:extLst>
              <p:ext uri="{D42A27DB-BD31-4B8C-83A1-F6EECF244321}">
                <p14:modId xmlns:p14="http://schemas.microsoft.com/office/powerpoint/2010/main" val="2875788195"/>
              </p:ext>
            </p:extLst>
          </p:nvPr>
        </p:nvGraphicFramePr>
        <p:xfrm>
          <a:off x="3558558" y="4013531"/>
          <a:ext cx="292100" cy="381000"/>
        </p:xfrm>
        <a:graphic>
          <a:graphicData uri="http://schemas.openxmlformats.org/presentationml/2006/ole">
            <mc:AlternateContent xmlns:mc="http://schemas.openxmlformats.org/markup-compatibility/2006">
              <mc:Choice xmlns:v="urn:schemas-microsoft-com:vml" Requires="v">
                <p:oleObj spid="_x0000_s30794" name="Equation" r:id="rId12" imgW="291960" imgH="380880" progId="Equation.DSMT4">
                  <p:embed/>
                </p:oleObj>
              </mc:Choice>
              <mc:Fallback>
                <p:oleObj name="Equation" r:id="rId12" imgW="291960" imgH="380880" progId="Equation.DSMT4">
                  <p:embed/>
                  <p:pic>
                    <p:nvPicPr>
                      <p:cNvPr id="23" name="Object 22"/>
                      <p:cNvPicPr/>
                      <p:nvPr/>
                    </p:nvPicPr>
                    <p:blipFill>
                      <a:blip r:embed="rId13"/>
                      <a:stretch>
                        <a:fillRect/>
                      </a:stretch>
                    </p:blipFill>
                    <p:spPr>
                      <a:xfrm>
                        <a:off x="3558558" y="4013531"/>
                        <a:ext cx="292100" cy="381000"/>
                      </a:xfrm>
                      <a:prstGeom prst="rect">
                        <a:avLst/>
                      </a:prstGeom>
                    </p:spPr>
                  </p:pic>
                </p:oleObj>
              </mc:Fallback>
            </mc:AlternateContent>
          </a:graphicData>
        </a:graphic>
      </p:graphicFrame>
      <p:sp>
        <p:nvSpPr>
          <p:cNvPr id="367" name="Content Placeholder 7"/>
          <p:cNvSpPr txBox="1">
            <a:spLocks noGrp="1"/>
          </p:cNvSpPr>
          <p:nvPr>
            <p:ph type="body" idx="6"/>
          </p:nvPr>
        </p:nvSpPr>
        <p:spPr>
          <a:xfrm>
            <a:off x="3931148" y="4004892"/>
            <a:ext cx="4506036" cy="3982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is the observed value in period </a:t>
            </a:r>
            <a:r>
              <a:rPr lang="en-US" sz="2400" b="0" i="1" u="none" strike="noStrike" cap="none" dirty="0">
                <a:solidFill>
                  <a:srgbClr val="000000"/>
                </a:solidFill>
                <a:latin typeface="+mn-lt"/>
                <a:ea typeface="Arial"/>
                <a:cs typeface="Arial"/>
                <a:sym typeface="Arial"/>
              </a:rPr>
              <a:t>t</a:t>
            </a:r>
            <a:r>
              <a:rPr lang="en-US" sz="2400" b="0" i="0" u="none" strike="noStrike" cap="none" dirty="0">
                <a:solidFill>
                  <a:srgbClr val="000000"/>
                </a:solidFill>
                <a:latin typeface="+mn-lt"/>
                <a:ea typeface="Arial"/>
                <a:cs typeface="Arial"/>
                <a:sym typeface="Arial"/>
              </a:rPr>
              <a:t>,</a:t>
            </a:r>
            <a:endParaRPr sz="2400" b="0" i="0" u="none" strike="noStrike" cap="none" dirty="0">
              <a:solidFill>
                <a:schemeClr val="dk1"/>
              </a:solidFill>
              <a:latin typeface="+mn-lt"/>
              <a:ea typeface="Arial"/>
              <a:cs typeface="Arial"/>
              <a:sym typeface="Arial"/>
            </a:endParaRPr>
          </a:p>
        </p:txBody>
      </p:sp>
      <p:sp>
        <p:nvSpPr>
          <p:cNvPr id="368" name="Content Placeholder 8"/>
          <p:cNvSpPr txBox="1">
            <a:spLocks noGrp="1"/>
          </p:cNvSpPr>
          <p:nvPr>
            <p:ph type="body" idx="7"/>
          </p:nvPr>
        </p:nvSpPr>
        <p:spPr>
          <a:xfrm>
            <a:off x="726744" y="4447132"/>
            <a:ext cx="7960056" cy="7114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and </a:t>
            </a:r>
            <a:r>
              <a:rPr lang="en-US" sz="2400" b="0" i="1" u="none" strike="noStrike" cap="none" dirty="0">
                <a:solidFill>
                  <a:srgbClr val="000000"/>
                </a:solidFill>
                <a:latin typeface="+mn-lt"/>
                <a:ea typeface="Arial"/>
                <a:cs typeface="Arial"/>
                <a:sym typeface="Arial"/>
              </a:rPr>
              <a:t>α</a:t>
            </a:r>
            <a:r>
              <a:rPr lang="en-US" sz="2400" b="0" i="0" u="none" strike="noStrike" cap="none" dirty="0">
                <a:solidFill>
                  <a:srgbClr val="000000"/>
                </a:solidFill>
                <a:latin typeface="+mn-lt"/>
                <a:ea typeface="Arial"/>
                <a:cs typeface="Arial"/>
                <a:sym typeface="Arial"/>
              </a:rPr>
              <a:t> is a constant between 0 and 1 called the </a:t>
            </a:r>
            <a:r>
              <a:rPr lang="en-US" sz="2400" b="1" i="0" u="none" strike="noStrike" cap="none" dirty="0">
                <a:solidFill>
                  <a:srgbClr val="000000"/>
                </a:solidFill>
                <a:latin typeface="+mn-lt"/>
                <a:ea typeface="Arial"/>
                <a:cs typeface="Arial"/>
                <a:sym typeface="Arial"/>
              </a:rPr>
              <a:t>smoothing constant</a:t>
            </a:r>
            <a:r>
              <a:rPr lang="en-US" sz="2400" b="0" i="0" u="none" strike="noStrike" cap="none" dirty="0">
                <a:solidFill>
                  <a:srgbClr val="000000"/>
                </a:solidFill>
                <a:latin typeface="+mn-lt"/>
                <a:ea typeface="Arial"/>
                <a:cs typeface="Arial"/>
                <a:sym typeface="Arial"/>
              </a:rPr>
              <a:t>.</a:t>
            </a:r>
            <a:endParaRPr sz="2400" b="0" i="0" u="none" strike="noStrike" cap="none" dirty="0">
              <a:solidFill>
                <a:srgbClr val="000000"/>
              </a:solidFill>
              <a:latin typeface="+mn-lt"/>
              <a:ea typeface="Arial"/>
              <a:cs typeface="Arial"/>
              <a:sym typeface="Arial"/>
            </a:endParaRPr>
          </a:p>
        </p:txBody>
      </p:sp>
      <p:sp>
        <p:nvSpPr>
          <p:cNvPr id="369" name="Content Placeholder 9"/>
          <p:cNvSpPr txBox="1">
            <a:spLocks noGrp="1"/>
          </p:cNvSpPr>
          <p:nvPr>
            <p:ph type="body" idx="8"/>
          </p:nvPr>
        </p:nvSpPr>
        <p:spPr>
          <a:xfrm>
            <a:off x="457200" y="5257182"/>
            <a:ext cx="2164080" cy="567575"/>
          </a:xfrm>
          <a:prstGeom prst="rect">
            <a:avLst/>
          </a:prstGeom>
          <a:noFill/>
          <a:ln>
            <a:noFill/>
          </a:ln>
        </p:spPr>
        <p:txBody>
          <a:bodyPr spcFirstLastPara="1" wrap="square" lIns="0" tIns="0" rIns="0" bIns="0" anchor="t" anchorCtr="0">
            <a:noAutofit/>
          </a:bodyPr>
          <a:lstStyle/>
          <a:p>
            <a:pPr marL="256032" lvl="0" indent="-256032">
              <a:buSzPct val="100000"/>
            </a:pPr>
            <a:r>
              <a:rPr lang="en-US" sz="2400" dirty="0">
                <a:solidFill>
                  <a:srgbClr val="000000"/>
                </a:solidFill>
                <a:latin typeface="+mn-lt"/>
              </a:rPr>
              <a:t>To begin, set</a:t>
            </a:r>
            <a:endParaRPr sz="2400" dirty="0">
              <a:solidFill>
                <a:srgbClr val="000000"/>
              </a:solidFill>
              <a:latin typeface="+mn-lt"/>
            </a:endParaRPr>
          </a:p>
        </p:txBody>
      </p:sp>
      <p:graphicFrame>
        <p:nvGraphicFramePr>
          <p:cNvPr id="25" name="Object 24" descr="F sub 1 and F sub 2"/>
          <p:cNvGraphicFramePr>
            <a:graphicFrameLocks noChangeAspect="1"/>
          </p:cNvGraphicFramePr>
          <p:nvPr>
            <p:extLst>
              <p:ext uri="{D42A27DB-BD31-4B8C-83A1-F6EECF244321}">
                <p14:modId xmlns:p14="http://schemas.microsoft.com/office/powerpoint/2010/main" val="2239140973"/>
              </p:ext>
            </p:extLst>
          </p:nvPr>
        </p:nvGraphicFramePr>
        <p:xfrm>
          <a:off x="2672451" y="5496916"/>
          <a:ext cx="1257300" cy="381000"/>
        </p:xfrm>
        <a:graphic>
          <a:graphicData uri="http://schemas.openxmlformats.org/presentationml/2006/ole">
            <mc:AlternateContent xmlns:mc="http://schemas.openxmlformats.org/markup-compatibility/2006">
              <mc:Choice xmlns:v="urn:schemas-microsoft-com:vml" Requires="v">
                <p:oleObj spid="_x0000_s30795" name="Equation" r:id="rId14" imgW="1257120" imgH="380880" progId="Equation.DSMT4">
                  <p:embed/>
                </p:oleObj>
              </mc:Choice>
              <mc:Fallback>
                <p:oleObj name="Equation" r:id="rId14" imgW="1257120" imgH="380880" progId="Equation.DSMT4">
                  <p:embed/>
                  <p:pic>
                    <p:nvPicPr>
                      <p:cNvPr id="23" name="Object 22"/>
                      <p:cNvPicPr/>
                      <p:nvPr/>
                    </p:nvPicPr>
                    <p:blipFill>
                      <a:blip r:embed="rId15"/>
                      <a:stretch>
                        <a:fillRect/>
                      </a:stretch>
                    </p:blipFill>
                    <p:spPr>
                      <a:xfrm>
                        <a:off x="2672451" y="5496916"/>
                        <a:ext cx="1257300" cy="381000"/>
                      </a:xfrm>
                      <a:prstGeom prst="rect">
                        <a:avLst/>
                      </a:prstGeom>
                    </p:spPr>
                  </p:pic>
                </p:oleObj>
              </mc:Fallback>
            </mc:AlternateContent>
          </a:graphicData>
        </a:graphic>
      </p:graphicFrame>
      <p:sp>
        <p:nvSpPr>
          <p:cNvPr id="371" name="Content Placeholder 10"/>
          <p:cNvSpPr txBox="1">
            <a:spLocks noGrp="1"/>
          </p:cNvSpPr>
          <p:nvPr>
            <p:ph type="body" idx="9"/>
          </p:nvPr>
        </p:nvSpPr>
        <p:spPr>
          <a:xfrm>
            <a:off x="3980922" y="5492635"/>
            <a:ext cx="4495800" cy="35910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equal to the actual observation in</a:t>
            </a:r>
            <a:endParaRPr sz="2400" b="0" i="0" u="none" strike="noStrike" cap="none" dirty="0">
              <a:solidFill>
                <a:schemeClr val="dk1"/>
              </a:solidFill>
              <a:latin typeface="+mn-lt"/>
              <a:ea typeface="Arial"/>
              <a:cs typeface="Arial"/>
              <a:sym typeface="Arial"/>
            </a:endParaRPr>
          </a:p>
        </p:txBody>
      </p:sp>
      <p:sp>
        <p:nvSpPr>
          <p:cNvPr id="372" name="Content Placeholder 11"/>
          <p:cNvSpPr txBox="1">
            <a:spLocks noGrp="1"/>
          </p:cNvSpPr>
          <p:nvPr>
            <p:ph type="body" idx="13"/>
          </p:nvPr>
        </p:nvSpPr>
        <p:spPr>
          <a:xfrm>
            <a:off x="726744" y="5880188"/>
            <a:ext cx="1219200" cy="381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period 1,</a:t>
            </a:r>
            <a:endParaRPr sz="2400" b="0" i="0" u="none" strike="noStrike" cap="none" dirty="0">
              <a:solidFill>
                <a:schemeClr val="dk1"/>
              </a:solidFill>
              <a:latin typeface="+mn-lt"/>
              <a:ea typeface="Arial"/>
              <a:cs typeface="Arial"/>
              <a:sym typeface="Arial"/>
            </a:endParaRPr>
          </a:p>
        </p:txBody>
      </p:sp>
      <p:graphicFrame>
        <p:nvGraphicFramePr>
          <p:cNvPr id="26" name="Object 25" descr="A sub 1"/>
          <p:cNvGraphicFramePr>
            <a:graphicFrameLocks noChangeAspect="1"/>
          </p:cNvGraphicFramePr>
          <p:nvPr>
            <p:extLst>
              <p:ext uri="{D42A27DB-BD31-4B8C-83A1-F6EECF244321}">
                <p14:modId xmlns:p14="http://schemas.microsoft.com/office/powerpoint/2010/main" val="677250700"/>
              </p:ext>
            </p:extLst>
          </p:nvPr>
        </p:nvGraphicFramePr>
        <p:xfrm>
          <a:off x="2048587" y="5853729"/>
          <a:ext cx="368300" cy="381000"/>
        </p:xfrm>
        <a:graphic>
          <a:graphicData uri="http://schemas.openxmlformats.org/presentationml/2006/ole">
            <mc:AlternateContent xmlns:mc="http://schemas.openxmlformats.org/markup-compatibility/2006">
              <mc:Choice xmlns:v="urn:schemas-microsoft-com:vml" Requires="v">
                <p:oleObj spid="_x0000_s30796" name="Equation" r:id="rId16" imgW="368280" imgH="380880" progId="Equation.DSMT4">
                  <p:embed/>
                </p:oleObj>
              </mc:Choice>
              <mc:Fallback>
                <p:oleObj name="Equation" r:id="rId16" imgW="368280" imgH="380880" progId="Equation.DSMT4">
                  <p:embed/>
                  <p:pic>
                    <p:nvPicPr>
                      <p:cNvPr id="24" name="Object 23"/>
                      <p:cNvPicPr/>
                      <p:nvPr/>
                    </p:nvPicPr>
                    <p:blipFill>
                      <a:blip r:embed="rId17"/>
                      <a:stretch>
                        <a:fillRect/>
                      </a:stretch>
                    </p:blipFill>
                    <p:spPr>
                      <a:xfrm>
                        <a:off x="2048587" y="5853729"/>
                        <a:ext cx="368300" cy="381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Forecasting Techniques</a:t>
            </a:r>
            <a:endParaRPr sz="3600" b="1" i="0" u="none" strike="noStrike" cap="none" dirty="0">
              <a:solidFill>
                <a:srgbClr val="007FA3"/>
              </a:solidFill>
              <a:latin typeface="+mj-lt"/>
              <a:ea typeface="Arial"/>
              <a:cs typeface="Arial"/>
              <a:sym typeface="Arial"/>
            </a:endParaRPr>
          </a:p>
        </p:txBody>
      </p:sp>
      <p:sp>
        <p:nvSpPr>
          <p:cNvPr id="216" name="Content Placeholder 2"/>
          <p:cNvSpPr txBox="1">
            <a:spLocks noGrp="1"/>
          </p:cNvSpPr>
          <p:nvPr>
            <p:ph type="body" idx="1"/>
          </p:nvPr>
        </p:nvSpPr>
        <p:spPr>
          <a:xfrm>
            <a:off x="457200" y="1600200"/>
            <a:ext cx="8229600" cy="22479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Managers require good forecasts of future events.</a:t>
            </a:r>
            <a:endParaRPr sz="2600" dirty="0">
              <a:latin typeface="+mn-lt"/>
            </a:endParaRPr>
          </a:p>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Business Analysts may choose from a wide range of forecasting techniques to support decision making.</a:t>
            </a:r>
            <a:endParaRPr sz="2600" dirty="0">
              <a:latin typeface="+mn-lt"/>
            </a:endParaRPr>
          </a:p>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Three major categories of forecasting approaches:</a:t>
            </a:r>
            <a:endParaRPr sz="2600" b="0" i="0" u="none" strike="noStrike" cap="none" dirty="0">
              <a:solidFill>
                <a:srgbClr val="000000"/>
              </a:solidFill>
              <a:latin typeface="+mn-lt"/>
              <a:sym typeface="Arial"/>
            </a:endParaRPr>
          </a:p>
        </p:txBody>
      </p:sp>
      <p:sp>
        <p:nvSpPr>
          <p:cNvPr id="217" name="Content Placeholder 3"/>
          <p:cNvSpPr txBox="1">
            <a:spLocks noGrp="1"/>
          </p:cNvSpPr>
          <p:nvPr>
            <p:ph type="body" idx="2"/>
          </p:nvPr>
        </p:nvSpPr>
        <p:spPr>
          <a:xfrm>
            <a:off x="457200" y="3932034"/>
            <a:ext cx="8229600" cy="1434152"/>
          </a:xfrm>
          <a:prstGeom prst="rect">
            <a:avLst/>
          </a:prstGeom>
          <a:noFill/>
          <a:ln>
            <a:noFill/>
          </a:ln>
        </p:spPr>
        <p:txBody>
          <a:bodyPr spcFirstLastPara="1" wrap="square" lIns="0" tIns="0" rIns="0" bIns="0" anchor="t" anchorCtr="0">
            <a:noAutofit/>
          </a:bodyPr>
          <a:lstStyle/>
          <a:p>
            <a:pPr marL="740664" marR="0" lvl="0" indent="-429768" algn="l" rtl="0">
              <a:spcBef>
                <a:spcPts val="600"/>
              </a:spcBef>
              <a:spcAft>
                <a:spcPts val="0"/>
              </a:spcAft>
              <a:buClr>
                <a:srgbClr val="007FA3"/>
              </a:buClr>
              <a:buSzPct val="100000"/>
              <a:buFont typeface="Arial"/>
              <a:buAutoNum type="arabicPeriod"/>
            </a:pPr>
            <a:r>
              <a:rPr lang="en-US" sz="2600" b="0" i="0" u="none" strike="noStrike" cap="none" dirty="0">
                <a:solidFill>
                  <a:srgbClr val="000000"/>
                </a:solidFill>
                <a:latin typeface="+mn-lt"/>
                <a:sym typeface="Arial"/>
              </a:rPr>
              <a:t>Qualitative and judgmental techniques</a:t>
            </a:r>
            <a:endParaRPr sz="2600" dirty="0">
              <a:latin typeface="+mn-lt"/>
            </a:endParaRPr>
          </a:p>
          <a:p>
            <a:pPr marL="740664" marR="0" lvl="0" indent="-429768" algn="l" rtl="0">
              <a:spcBef>
                <a:spcPts val="600"/>
              </a:spcBef>
              <a:spcAft>
                <a:spcPts val="0"/>
              </a:spcAft>
              <a:buClr>
                <a:srgbClr val="007FA3"/>
              </a:buClr>
              <a:buSzPct val="100000"/>
              <a:buFont typeface="Arial"/>
              <a:buAutoNum type="arabicPeriod"/>
            </a:pPr>
            <a:r>
              <a:rPr lang="en-US" sz="2600" b="0" i="0" u="none" strike="noStrike" cap="none" dirty="0">
                <a:solidFill>
                  <a:srgbClr val="000000"/>
                </a:solidFill>
                <a:latin typeface="+mn-lt"/>
                <a:sym typeface="Arial"/>
              </a:rPr>
              <a:t>Statistical time-series models</a:t>
            </a:r>
            <a:endParaRPr sz="2600" dirty="0">
              <a:latin typeface="+mn-lt"/>
            </a:endParaRPr>
          </a:p>
          <a:p>
            <a:pPr marL="740664" marR="0" lvl="0" indent="-429768" algn="l" rtl="0">
              <a:spcBef>
                <a:spcPts val="600"/>
              </a:spcBef>
              <a:spcAft>
                <a:spcPts val="0"/>
              </a:spcAft>
              <a:buClr>
                <a:srgbClr val="007FA3"/>
              </a:buClr>
              <a:buSzPct val="100000"/>
              <a:buFont typeface="Arial"/>
              <a:buAutoNum type="arabicPeriod"/>
            </a:pPr>
            <a:r>
              <a:rPr lang="en-US" sz="2600" b="0" i="0" u="none" strike="noStrike" cap="none" dirty="0">
                <a:solidFill>
                  <a:srgbClr val="000000"/>
                </a:solidFill>
                <a:latin typeface="+mn-lt"/>
                <a:sym typeface="Arial"/>
              </a:rPr>
              <a:t>Explanatory/causal models</a:t>
            </a:r>
            <a:endParaRPr sz="26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000"/>
              <a:buFont typeface="Arial"/>
              <a:buNone/>
            </a:pPr>
            <a:r>
              <a:rPr lang="en-US" sz="3000" b="1" i="0" u="none" strike="noStrike" cap="none" dirty="0">
                <a:solidFill>
                  <a:srgbClr val="007FA3"/>
                </a:solidFill>
                <a:latin typeface="+mj-lt"/>
                <a:ea typeface="Arial"/>
                <a:cs typeface="Arial"/>
                <a:sym typeface="Arial"/>
              </a:rPr>
              <a:t>Example </a:t>
            </a:r>
            <a:r>
              <a:rPr lang="en-US" sz="3000" b="1" i="0" u="none" strike="noStrike" cap="none" dirty="0" smtClean="0">
                <a:solidFill>
                  <a:srgbClr val="007FA3"/>
                </a:solidFill>
                <a:latin typeface="+mj-lt"/>
                <a:ea typeface="Arial"/>
                <a:cs typeface="Arial"/>
                <a:sym typeface="Arial"/>
              </a:rPr>
              <a:t>9.8: </a:t>
            </a:r>
            <a:r>
              <a:rPr lang="en-US" sz="3000" b="1" i="0" u="none" strike="noStrike" cap="none" dirty="0">
                <a:solidFill>
                  <a:srgbClr val="007FA3"/>
                </a:solidFill>
                <a:latin typeface="+mj-lt"/>
                <a:ea typeface="Arial"/>
                <a:cs typeface="Arial"/>
                <a:sym typeface="Arial"/>
              </a:rPr>
              <a:t>Using Exponential Smoothing to Forecast Tablet Computer Sales</a:t>
            </a:r>
            <a:endParaRPr sz="3000" b="1" i="0" u="none" strike="noStrike" cap="none" dirty="0">
              <a:solidFill>
                <a:srgbClr val="007FA3"/>
              </a:solidFill>
              <a:latin typeface="+mj-lt"/>
              <a:ea typeface="Arial"/>
              <a:cs typeface="Arial"/>
              <a:sym typeface="Arial"/>
            </a:endParaRPr>
          </a:p>
        </p:txBody>
      </p:sp>
      <p:pic>
        <p:nvPicPr>
          <p:cNvPr id="2" name="Picture 1" descr="An Excel sheet has a table titled, Tablet computer sales, that evaluates smoothing constant. A table has 21 rows and 11 columns. The columns have the following headings from left to right. Weeks, Units sold, 0.1, 0.2, 0.3, 0.4, 0.5, 0.6, 0.7, 0.8, 0.9. The row entries are as follows. Row 1. 1, 88, 88, 88, 88, 88, 88, 88, 88, 88, 88. Row 2. 2, 44, 88, 88, 88, 88, 88, 88, 88, 88, 88. Row 3. 3, 60, 83.6, 79.2, 74.8, 70.4, 66, 61.6, 57.2, 52.8, 48.4. Row 4. 4, 56, 81.24, 75.36, 70.36, 66.24, 63, 60.64, 59.16, 58.56, 58.84. Row 5. 5, 70, 78.72, 71.49, 66.05, 62.14, 59.5, 57.86, 56.95, 56.51, 56.28. Row 6. 6, 91, 77.84, 71.19, 67.24, 65.29, 64.75, 65.14, 66.08, 67.3, 68.63. Row 7. 7, 54, 79.16, 75.15, 74.37, 75.57, 77.88, 80.66, 83.53, 86.26, 88.76. Row 8. 8, 60, 76.64, 70.92, 68.26, 66.94, 65.94, 64.66, 62.86, 60.45, 57.48. Row 9. 9, 48, 74.98, 68.74, 65.78, 64.17, 62.97, 61.87, 60.86, 60.09, 59.75. Row 10. 10, 35, 72.28, 64.59, 60.45, 57.7, 55.48, 53.55, 51.86, 50.42, 49.17. Row 11. 11, 49, 68.55, 58.67, 52.81, 48.62, 45.24, 42.42, 40.06, 38.08, 36.42. Row 12. 12, 44, 66.6, 56.74, 51.67, 48.77, 47.12, 46.37, 46.32, 46.82, 47.74. Row 13. 13, 61, 64.34, 54.19, 49.37, 46.86, 45.56, 44.95, 44.7, 44.56, 44.37. Row 14. 14, 68, 64, 55.55, 52.86, 52.52, 53.28, 54.58, 56.11, 57.71, 59.34. Row 15. 15, 82, 64.4, 58.04, 57.4, 58.71, 60.64, 62.63, 64.43, 65.94, 67.13. Row 16. 16, 71, 66.16, 62.83, 64.78, 68.03, 71.32, 74.25, 76.73, 78.79, 80.51. Row 17. 17, 50, 66.65, 64.47, 66.65, 69.22, 71.16, 72.3, 72.72, 72.56, 71.95. Row 18. 18, blank, 64.98, 61.57, 61.65, 61.53, 60.58, 58.92, 56.82, 54.51, 52.2. Row 19. Blank, M A D, 19.33, 17.16, 16.15, 15.36, 14.93, 14.71, 14.72, 14.88, 15.36. Row 20. Blank, M S E, 496.07, 390.84, 359.18, 346.56, 340.77, 338.41, 339.03, 343.32, 352.38. Row 21. Blank, M A P E, 0.3828, 0.3271, 0.3012, 0.2836, 0.2754, 0.2709, 0.2709, 0.2738, 0.2823. "/>
          <p:cNvPicPr>
            <a:picLocks noChangeAspect="1"/>
          </p:cNvPicPr>
          <p:nvPr/>
        </p:nvPicPr>
        <p:blipFill>
          <a:blip r:embed="rId4"/>
          <a:stretch>
            <a:fillRect/>
          </a:stretch>
        </p:blipFill>
        <p:spPr>
          <a:xfrm>
            <a:off x="1081737" y="1602419"/>
            <a:ext cx="6980525" cy="4029805"/>
          </a:xfrm>
          <a:prstGeom prst="rect">
            <a:avLst/>
          </a:prstGeom>
        </p:spPr>
      </p:pic>
      <p:sp>
        <p:nvSpPr>
          <p:cNvPr id="380" name="Content Placeholder 2"/>
          <p:cNvSpPr txBox="1">
            <a:spLocks noGrp="1"/>
          </p:cNvSpPr>
          <p:nvPr>
            <p:ph type="body" idx="1"/>
          </p:nvPr>
        </p:nvSpPr>
        <p:spPr>
          <a:xfrm>
            <a:off x="457200" y="5853518"/>
            <a:ext cx="2705100" cy="34577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a:solidFill>
                  <a:srgbClr val="000000"/>
                </a:solidFill>
                <a:latin typeface="+mn-lt"/>
                <a:ea typeface="Arial"/>
                <a:cs typeface="Arial"/>
                <a:sym typeface="Arial"/>
              </a:rPr>
              <a:t>Forecast for week 3 when</a:t>
            </a:r>
            <a:endParaRPr sz="1800" b="0" i="0" u="none" strike="noStrike" cap="none" dirty="0">
              <a:solidFill>
                <a:srgbClr val="000000"/>
              </a:solidFill>
              <a:latin typeface="+mn-lt"/>
              <a:ea typeface="Arial"/>
              <a:cs typeface="Arial"/>
              <a:sym typeface="Arial"/>
            </a:endParaRPr>
          </a:p>
        </p:txBody>
      </p:sp>
      <p:graphicFrame>
        <p:nvGraphicFramePr>
          <p:cNvPr id="3" name="Object 2" descr="Alpha = 0.7 colon start expression 1 minus 0.7 end expression times 88 + 0.7 times 44 = 57.2"/>
          <p:cNvGraphicFramePr>
            <a:graphicFrameLocks noChangeAspect="1"/>
          </p:cNvGraphicFramePr>
          <p:nvPr>
            <p:extLst>
              <p:ext uri="{D42A27DB-BD31-4B8C-83A1-F6EECF244321}">
                <p14:modId xmlns:p14="http://schemas.microsoft.com/office/powerpoint/2010/main" val="2758054064"/>
              </p:ext>
            </p:extLst>
          </p:nvPr>
        </p:nvGraphicFramePr>
        <p:xfrm>
          <a:off x="3328170" y="5853518"/>
          <a:ext cx="4061901" cy="335868"/>
        </p:xfrm>
        <a:graphic>
          <a:graphicData uri="http://schemas.openxmlformats.org/presentationml/2006/ole">
            <mc:AlternateContent xmlns:mc="http://schemas.openxmlformats.org/markup-compatibility/2006">
              <mc:Choice xmlns:v="urn:schemas-microsoft-com:vml" Requires="v">
                <p:oleObj spid="_x0000_s6297" name="Equation" r:id="rId5" imgW="4914720" imgH="406080" progId="Equation.DSMT4">
                  <p:embed/>
                </p:oleObj>
              </mc:Choice>
              <mc:Fallback>
                <p:oleObj name="Equation" r:id="rId5" imgW="4914720" imgH="406080" progId="Equation.DSMT4">
                  <p:embed/>
                  <p:pic>
                    <p:nvPicPr>
                      <p:cNvPr id="0" name=""/>
                      <p:cNvPicPr/>
                      <p:nvPr/>
                    </p:nvPicPr>
                    <p:blipFill>
                      <a:blip r:embed="rId6"/>
                      <a:stretch>
                        <a:fillRect/>
                      </a:stretch>
                    </p:blipFill>
                    <p:spPr>
                      <a:xfrm>
                        <a:off x="3328170" y="5853518"/>
                        <a:ext cx="4061901" cy="33586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000"/>
              <a:buFont typeface="Arial"/>
              <a:buNone/>
            </a:pPr>
            <a:r>
              <a:rPr lang="en-US" sz="3000" b="1" i="0" u="none" strike="noStrike" cap="none" dirty="0">
                <a:solidFill>
                  <a:srgbClr val="007FA3"/>
                </a:solidFill>
                <a:latin typeface="+mj-lt"/>
                <a:ea typeface="Arial"/>
                <a:cs typeface="Arial"/>
                <a:sym typeface="Arial"/>
              </a:rPr>
              <a:t>Example </a:t>
            </a:r>
            <a:r>
              <a:rPr lang="en-US" sz="3000" b="1" i="0" u="none" strike="noStrike" cap="none" dirty="0" smtClean="0">
                <a:solidFill>
                  <a:srgbClr val="007FA3"/>
                </a:solidFill>
                <a:latin typeface="+mj-lt"/>
                <a:ea typeface="Arial"/>
                <a:cs typeface="Arial"/>
                <a:sym typeface="Arial"/>
              </a:rPr>
              <a:t>9.9: </a:t>
            </a:r>
            <a:r>
              <a:rPr lang="en-US" sz="3000" b="1" i="0" u="none" strike="noStrike" cap="none" dirty="0">
                <a:solidFill>
                  <a:srgbClr val="007FA3"/>
                </a:solidFill>
                <a:latin typeface="+mj-lt"/>
                <a:ea typeface="Arial"/>
                <a:cs typeface="Arial"/>
                <a:sym typeface="Arial"/>
              </a:rPr>
              <a:t>Finding the Best Exponential Smoothing Model for Tablet Computer Sales</a:t>
            </a:r>
            <a:endParaRPr sz="3000" b="1" i="0" u="none" strike="noStrike" cap="none" dirty="0">
              <a:solidFill>
                <a:srgbClr val="007FA3"/>
              </a:solidFill>
              <a:latin typeface="+mj-lt"/>
              <a:ea typeface="Arial"/>
              <a:cs typeface="Arial"/>
              <a:sym typeface="Arial"/>
            </a:endParaRPr>
          </a:p>
        </p:txBody>
      </p:sp>
      <p:pic>
        <p:nvPicPr>
          <p:cNvPr id="2" name="Picture 1" descr="An Excel sheet has a table titled, Tablet computer sales. The table has 21 rows and 11 columns. The columns have the following headings from left to right. Weeks, Units sold, Smoothing constant 0.1, Smoothing constant 0.2, Smoothing constant 0.3, Smoothing constant 0.4, Smoothing constant 0.5, Smoothing constant 0.6, Smoothing constant 0.7, Smoothing constant 0.8, Smoothing constant 0.9. The row entries are as follows. Row 1. 1, 88, 88, 88, 88, 88, 88, 88, 88, 88, 88. Row 2. 2, 44, 88, 88, 88, 88, 88, 88, 88, 88, 88. Row 3. 3, 60, 83.6, 79.2, 74.8, 70.4, 66, 61.6, 57.2, 52.8, 48.4. Row 4. 4, 56, 81.24, 75.36, 70.36, 66.24, 63, 60.64, 59.16, 58.56, 58.84. Row 5. 5, 70, 78.72, 71.49, 66.05, 62.14, 59.5, 57.86, 56.95, 56.51, 56.28. Row 6. 6, 91, 77.84, 71.19, 67.24, 65.29, 64.75, 65.14, 66.08, 67.3, 68.63. Row 7. 7, 54, 79.16, 75.15, 74.37, 75.57, 77.88, 80.66, 83.53, 86.26, 88.76. Row 8. 8, 60, 76.64, 70.92, 68.26, 66.94, 65.94, 64.66, 62.86, 60.45, 57.48. Row 9. 9, 48, 74.98, 68.74, 65.78, 64.17, 62.97, 61.87, 60.86, 60.09, 59.75. Row 10. 10, 35, 72.28, 64.59, 60.45, 57.7, 55.48, 53.55, 51.86, 50.42, 49.17. Row 11. 11, 49, 68.55, 58.67, 52.81, 48.62, 45.24, 42.42, 40.06, 38.08, 36.42. Row 12. 12, 44, 66.6, 56.74, 51.67, 48.77, 47.12, 46.37, 46.32, 46.82, 47.74. Row 13. 13, 61, 64.34, 54.19, 49.37, 46.86, 45.56, 44.95, 44.7, 44.56, 44.37. Row 14. 14, 68, 64, 55.55, 52.86, 52.52, 53.28, 54.58, 56.11, 57.71, 59.34. Row 15. 15, 82, 64.4, 58.04, 57.4, 58.71, 60.64, 62.63, 64.43, 65.94, 67.13. Row 16. 16, 71, 66.16, 62.83, 64.78, 68.03, 71.32, 74.25, 76.73, 78.79, 80.51. Row 17. 17, 50, 66.65, 64.47, 66.65, 69.22, 71.16, 72.3, 72.72, 72.56, 71.95. Row 18. 18, blank, 64.98, 61.57, 61.65, 61.53, 60.58, 58.92, 56.82, 54.51, 52.2. Row 19. Blank, M A D, 19.33, 17.16, 16.15, 15.36, 14.93, 14.71, 14.72, 14.88, 15.36. Row 20. Blank, M S E, 496.07, 390.84, 359.18, 346.56, 340.77, 338.41, 339.03, 343.32, 352.38. Row 21. Blank, M A P E, 0.3828, 0.3271, 0.3012, 0.2836, 0.2754, 0.2709, 0.2709, 0.2738, 0.2823. "/>
          <p:cNvPicPr>
            <a:picLocks noChangeAspect="1"/>
          </p:cNvPicPr>
          <p:nvPr/>
        </p:nvPicPr>
        <p:blipFill>
          <a:blip r:embed="rId3"/>
          <a:stretch>
            <a:fillRect/>
          </a:stretch>
        </p:blipFill>
        <p:spPr>
          <a:xfrm>
            <a:off x="930357" y="1666875"/>
            <a:ext cx="7108552" cy="4102964"/>
          </a:xfrm>
          <a:prstGeom prst="rect">
            <a:avLst/>
          </a:prstGeom>
        </p:spPr>
      </p:pic>
      <p:sp>
        <p:nvSpPr>
          <p:cNvPr id="388" name="Content Placeholder 2"/>
          <p:cNvSpPr txBox="1">
            <a:spLocks noGrp="1"/>
          </p:cNvSpPr>
          <p:nvPr>
            <p:ph type="body" idx="1"/>
          </p:nvPr>
        </p:nvSpPr>
        <p:spPr>
          <a:xfrm>
            <a:off x="457200" y="5931764"/>
            <a:ext cx="6210300" cy="353252"/>
          </a:xfrm>
          <a:prstGeom prst="rect">
            <a:avLst/>
          </a:prstGeom>
          <a:noFill/>
          <a:ln>
            <a:noFill/>
          </a:ln>
        </p:spPr>
        <p:txBody>
          <a:bodyPr spcFirstLastPara="1" wrap="square" lIns="91425" tIns="91425" rIns="91425" bIns="91425" anchor="t" anchorCtr="0">
            <a:noAutofit/>
          </a:bodyPr>
          <a:lstStyle/>
          <a:p>
            <a:pPr marL="0" indent="0">
              <a:spcBef>
                <a:spcPts val="0"/>
              </a:spcBef>
              <a:buSzPts val="2400"/>
              <a:buNone/>
            </a:pPr>
            <a:r>
              <a:rPr lang="en-US" sz="1800" b="0" i="0" u="none" strike="noStrike" cap="none" dirty="0">
                <a:solidFill>
                  <a:srgbClr val="000000"/>
                </a:solidFill>
                <a:latin typeface="+mn-lt"/>
                <a:sym typeface="Arial"/>
              </a:rPr>
              <a:t>The forecast </a:t>
            </a:r>
            <a:r>
              <a:rPr lang="en-US" sz="1800" b="0" i="0" u="none" strike="noStrike" cap="none" dirty="0" smtClean="0">
                <a:solidFill>
                  <a:srgbClr val="000000"/>
                </a:solidFill>
                <a:latin typeface="+mn-lt"/>
                <a:sym typeface="Arial"/>
              </a:rPr>
              <a:t>using </a:t>
            </a:r>
            <a:r>
              <a:rPr lang="en-US" sz="1800" i="1" dirty="0">
                <a:solidFill>
                  <a:srgbClr val="000000"/>
                </a:solidFill>
                <a:latin typeface="+mn-lt"/>
                <a:cs typeface="Arial" panose="020B0604020202020204" pitchFamily="34" charset="0"/>
              </a:rPr>
              <a:t>α</a:t>
            </a:r>
            <a:r>
              <a:rPr lang="en-US" sz="1800" dirty="0">
                <a:solidFill>
                  <a:srgbClr val="000000"/>
                </a:solidFill>
                <a:latin typeface="+mn-lt"/>
                <a:cs typeface="Arial" panose="020B0604020202020204" pitchFamily="34" charset="0"/>
              </a:rPr>
              <a:t> =0.6 </a:t>
            </a:r>
            <a:r>
              <a:rPr lang="en-US" sz="1800" dirty="0">
                <a:solidFill>
                  <a:srgbClr val="000000"/>
                </a:solidFill>
                <a:latin typeface="+mn-lt"/>
              </a:rPr>
              <a:t>provides the lowest error metrics</a:t>
            </a:r>
            <a:r>
              <a:rPr lang="en-US" sz="1800" dirty="0" smtClean="0">
                <a:solidFill>
                  <a:srgbClr val="000000"/>
                </a:solidFill>
                <a:latin typeface="+mn-lt"/>
              </a:rPr>
              <a:t>.</a:t>
            </a:r>
            <a:endParaRPr sz="18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9.10: </a:t>
            </a:r>
            <a:r>
              <a:rPr lang="en-US" sz="3600" b="1" i="0" u="none" strike="noStrike" cap="none" dirty="0">
                <a:solidFill>
                  <a:srgbClr val="007FA3"/>
                </a:solidFill>
                <a:latin typeface="+mj-lt"/>
                <a:ea typeface="Arial"/>
                <a:cs typeface="Arial"/>
                <a:sym typeface="Arial"/>
              </a:rPr>
              <a:t>Using Excel’s Exponential Smoothing </a:t>
            </a:r>
            <a:r>
              <a:rPr lang="en-US" sz="3600" b="1" i="0" u="none" strike="noStrike" cap="none" dirty="0" smtClean="0">
                <a:solidFill>
                  <a:srgbClr val="007FA3"/>
                </a:solidFill>
                <a:latin typeface="+mj-lt"/>
                <a:ea typeface="Arial"/>
                <a:cs typeface="Arial"/>
                <a:sym typeface="Arial"/>
              </a:rPr>
              <a:t>Tool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396" name="Content Placeholder 2"/>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noAutofit/>
          </a:bodyPr>
          <a:lstStyle/>
          <a:p>
            <a:pPr marL="256032" indent="-256032">
              <a:buSzPct val="100000"/>
            </a:pPr>
            <a:r>
              <a:rPr lang="en-US" sz="2000" dirty="0">
                <a:solidFill>
                  <a:srgbClr val="000000"/>
                </a:solidFill>
                <a:latin typeface="+mn-lt"/>
              </a:rPr>
              <a:t>Select Data Analysis from the Analysis group and then choose Exponential Smoothing.</a:t>
            </a:r>
            <a:endParaRPr sz="2000" dirty="0">
              <a:solidFill>
                <a:srgbClr val="000000"/>
              </a:solidFill>
              <a:latin typeface="+mn-lt"/>
            </a:endParaRPr>
          </a:p>
          <a:p>
            <a:pPr marL="256032" indent="-256032">
              <a:buSzPct val="100000"/>
            </a:pPr>
            <a:r>
              <a:rPr lang="en-US" sz="2000" dirty="0">
                <a:solidFill>
                  <a:srgbClr val="000000"/>
                </a:solidFill>
                <a:latin typeface="+mn-lt"/>
              </a:rPr>
              <a:t>Note that Damping factor = 1−</a:t>
            </a:r>
            <a:r>
              <a:rPr lang="en-US" sz="2000" i="1" dirty="0">
                <a:solidFill>
                  <a:srgbClr val="000000"/>
                </a:solidFill>
                <a:latin typeface="+mn-lt"/>
              </a:rPr>
              <a:t>α</a:t>
            </a:r>
            <a:endParaRPr sz="2000" i="1" dirty="0">
              <a:solidFill>
                <a:srgbClr val="000000"/>
              </a:solidFill>
              <a:latin typeface="+mn-lt"/>
            </a:endParaRPr>
          </a:p>
          <a:p>
            <a:pPr marL="256032" indent="-256032">
              <a:buSzPct val="100000"/>
            </a:pPr>
            <a:r>
              <a:rPr lang="en-US" sz="2000" dirty="0">
                <a:solidFill>
                  <a:srgbClr val="000000"/>
                </a:solidFill>
                <a:latin typeface="+mn-lt"/>
              </a:rPr>
              <a:t>The first cell of the Output Range should be adjacent to the first data point.</a:t>
            </a:r>
            <a:endParaRPr sz="2000" dirty="0">
              <a:solidFill>
                <a:srgbClr val="000000"/>
              </a:solidFill>
              <a:latin typeface="+mn-lt"/>
            </a:endParaRPr>
          </a:p>
        </p:txBody>
      </p:sp>
      <p:pic>
        <p:nvPicPr>
          <p:cNvPr id="2" name="Picture 1" descr="A dialog box titled, exponential smoothing. The input parameters are as follows. Input range, $ B $ 3 colon $ B $ 20. Damping factor, 0.4. The check box corresponding to labels is selected. The output parameters are as followed. Output range, $ C $ 4. The checkbox corresponding to chart output is selected. "/>
          <p:cNvPicPr>
            <a:picLocks noChangeAspect="1"/>
          </p:cNvPicPr>
          <p:nvPr/>
        </p:nvPicPr>
        <p:blipFill>
          <a:blip r:embed="rId3"/>
          <a:stretch>
            <a:fillRect/>
          </a:stretch>
        </p:blipFill>
        <p:spPr>
          <a:xfrm>
            <a:off x="2694269" y="3878263"/>
            <a:ext cx="3755461" cy="246299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9.10: Using Excel’s Exponential Smoothing </a:t>
            </a:r>
            <a:r>
              <a:rPr lang="en-US" dirty="0" smtClean="0">
                <a:latin typeface="+mj-lt"/>
              </a:rPr>
              <a:t>Tool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403" name="Content Placeholder 2"/>
          <p:cNvSpPr txBox="1">
            <a:spLocks noGrp="1"/>
          </p:cNvSpPr>
          <p:nvPr>
            <p:ph type="body" idx="1"/>
          </p:nvPr>
        </p:nvSpPr>
        <p:spPr>
          <a:xfrm>
            <a:off x="457200" y="1600201"/>
            <a:ext cx="5562600" cy="638174"/>
          </a:xfrm>
          <a:prstGeom prst="rect">
            <a:avLst/>
          </a:prstGeom>
          <a:noFill/>
          <a:ln>
            <a:noFill/>
          </a:ln>
        </p:spPr>
        <p:txBody>
          <a:bodyPr spcFirstLastPara="1" wrap="square" lIns="0" tIns="0" rIns="0" bIns="0" anchor="t" anchorCtr="0">
            <a:noAutofit/>
          </a:bodyPr>
          <a:lstStyle/>
          <a:p>
            <a:pPr marL="256032" lvl="0" indent="-256032">
              <a:buSzPct val="100000"/>
            </a:pPr>
            <a:r>
              <a:rPr lang="en-US" sz="2600" dirty="0">
                <a:solidFill>
                  <a:srgbClr val="000000"/>
                </a:solidFill>
                <a:latin typeface="+mn-lt"/>
              </a:rPr>
              <a:t>Exponential Smoothing tool results</a:t>
            </a:r>
            <a:endParaRPr sz="2600" dirty="0">
              <a:solidFill>
                <a:srgbClr val="000000"/>
              </a:solidFill>
              <a:latin typeface="+mn-lt"/>
            </a:endParaRPr>
          </a:p>
        </p:txBody>
      </p:sp>
      <p:pic>
        <p:nvPicPr>
          <p:cNvPr id="2" name="Picture 1" descr="An Excel sheet has a table and a graph. The table titled, Tablet computer sales, has 17 rows and 3 columns. The columns have the following headings from left to right. Week, Units sold, Exponential smoothing forecast. The row entries are as follows. Row 1. 1, 88, not applicable. Row 2. 2, 44, 88. Row 3. 3, 60, 61.6. Row 4. 4, 56, 60.64. Row 5. 5, 70, 57.86. Row 6. 6, 91, 65.14. Row 7. 7, 54, 80.66. Row 8. 8, 60, 64.66. Row 9. 9, 48, 61.87. Row 10. 10, 35, 53.55. Row 11. 11, 49, 42.42. Row 12. 12, 44, 46.37. Row 13. 13, 61, 44.95. Row 14. 14, 68, 54.58. Row 15. 15, 82, 62.63. Row 16. 16, 71, 74.25. Row 17. 17, 50, 72.3. The graph for Exponential smoothing is plotted for value versus data point. The line corresponding to actual units sold passes through the following points. (1, 88), (2, 44), (3, 60), (4, 56), (5, 70), (6, 91), (7, 54), (8, 60), (9, 48), (10, 35), (11, 49), (12, 44), (13, 61), (14, 68), (15, 82), (16, 71), and (17, 50). Likewise, the line corresponding to forecast passes through the following points. (2, 88.00), (3, 61.60), (4, 60.64), (5, 57.86), (6, 65.14), (7, 80.66), (8, 64.66), (9, 61.87), (10, 53.55), (11, 42.42), (12, 46.37), (13, 44.95), (14, 54.58), (15, 62.63), (16, 74.25), and (17, 72.30). All values estimated."/>
          <p:cNvPicPr>
            <a:picLocks noChangeAspect="1"/>
          </p:cNvPicPr>
          <p:nvPr/>
        </p:nvPicPr>
        <p:blipFill>
          <a:blip r:embed="rId3"/>
          <a:stretch>
            <a:fillRect/>
          </a:stretch>
        </p:blipFill>
        <p:spPr>
          <a:xfrm>
            <a:off x="533823" y="2686665"/>
            <a:ext cx="7809653" cy="338967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Forecasting Models for Time Series with a Linear Trend</a:t>
            </a:r>
            <a:endParaRPr sz="3600" b="1" i="0" u="none" strike="noStrike" cap="none" dirty="0">
              <a:solidFill>
                <a:srgbClr val="007FA3"/>
              </a:solidFill>
              <a:latin typeface="+mj-lt"/>
              <a:ea typeface="Arial"/>
              <a:cs typeface="Arial"/>
              <a:sym typeface="Arial"/>
            </a:endParaRPr>
          </a:p>
        </p:txBody>
      </p:sp>
      <p:sp>
        <p:nvSpPr>
          <p:cNvPr id="423" name="Content Placeholder 2"/>
          <p:cNvSpPr txBox="1">
            <a:spLocks noGrp="1"/>
          </p:cNvSpPr>
          <p:nvPr>
            <p:ph type="body" idx="1"/>
          </p:nvPr>
        </p:nvSpPr>
        <p:spPr>
          <a:xfrm>
            <a:off x="457200" y="1600201"/>
            <a:ext cx="8229600" cy="147113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Double moving average </a:t>
            </a:r>
            <a:r>
              <a:rPr lang="en-US" sz="2400" b="0" i="0" u="none" strike="noStrike" cap="none" dirty="0">
                <a:solidFill>
                  <a:srgbClr val="000000"/>
                </a:solidFill>
                <a:latin typeface="+mn-lt"/>
                <a:sym typeface="Arial"/>
              </a:rPr>
              <a:t>and </a:t>
            </a:r>
            <a:r>
              <a:rPr lang="en-US" sz="2400" b="1" i="0" u="none" strike="noStrike" cap="none" dirty="0">
                <a:solidFill>
                  <a:srgbClr val="000000"/>
                </a:solidFill>
                <a:latin typeface="+mn-lt"/>
                <a:sym typeface="Arial"/>
              </a:rPr>
              <a:t>double exponential smoothing</a:t>
            </a:r>
            <a:endParaRPr sz="2400" dirty="0">
              <a:latin typeface="+mn-lt"/>
            </a:endParaRPr>
          </a:p>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Based on the linear trend equation</a:t>
            </a:r>
            <a:endParaRPr sz="2400" b="0" i="0" u="none" strike="noStrike" cap="none" dirty="0">
              <a:solidFill>
                <a:srgbClr val="000000"/>
              </a:solidFill>
              <a:latin typeface="+mn-lt"/>
              <a:sym typeface="Arial"/>
            </a:endParaRPr>
          </a:p>
        </p:txBody>
      </p:sp>
      <p:graphicFrame>
        <p:nvGraphicFramePr>
          <p:cNvPr id="4" name="Object 3" descr="F sub start expression t + k end expression = a sub t + b sub t, k. This equation is labeled, 9.7."/>
          <p:cNvGraphicFramePr>
            <a:graphicFrameLocks noChangeAspect="1"/>
          </p:cNvGraphicFramePr>
          <p:nvPr>
            <p:extLst>
              <p:ext uri="{D42A27DB-BD31-4B8C-83A1-F6EECF244321}">
                <p14:modId xmlns:p14="http://schemas.microsoft.com/office/powerpoint/2010/main" val="1981434730"/>
              </p:ext>
            </p:extLst>
          </p:nvPr>
        </p:nvGraphicFramePr>
        <p:xfrm>
          <a:off x="2226741" y="3191693"/>
          <a:ext cx="3924300" cy="406400"/>
        </p:xfrm>
        <a:graphic>
          <a:graphicData uri="http://schemas.openxmlformats.org/presentationml/2006/ole">
            <mc:AlternateContent xmlns:mc="http://schemas.openxmlformats.org/markup-compatibility/2006">
              <mc:Choice xmlns:v="urn:schemas-microsoft-com:vml" Requires="v">
                <p:oleObj spid="_x0000_s30058" name="Equation" r:id="rId4" imgW="3924000" imgH="406080" progId="Equation.DSMT4">
                  <p:embed/>
                </p:oleObj>
              </mc:Choice>
              <mc:Fallback>
                <p:oleObj name="Equation" r:id="rId4" imgW="3924000" imgH="406080" progId="Equation.DSMT4">
                  <p:embed/>
                  <p:pic>
                    <p:nvPicPr>
                      <p:cNvPr id="4" name="Object 3"/>
                      <p:cNvPicPr/>
                      <p:nvPr/>
                    </p:nvPicPr>
                    <p:blipFill>
                      <a:blip r:embed="rId5"/>
                      <a:stretch>
                        <a:fillRect/>
                      </a:stretch>
                    </p:blipFill>
                    <p:spPr>
                      <a:xfrm>
                        <a:off x="2226741" y="3191693"/>
                        <a:ext cx="3924300" cy="406400"/>
                      </a:xfrm>
                      <a:prstGeom prst="rect">
                        <a:avLst/>
                      </a:prstGeom>
                    </p:spPr>
                  </p:pic>
                </p:oleObj>
              </mc:Fallback>
            </mc:AlternateContent>
          </a:graphicData>
        </a:graphic>
      </p:graphicFrame>
      <p:sp>
        <p:nvSpPr>
          <p:cNvPr id="426" name="Content Placeholder 3"/>
          <p:cNvSpPr txBox="1">
            <a:spLocks noGrp="1"/>
          </p:cNvSpPr>
          <p:nvPr>
            <p:ph type="body" idx="2"/>
          </p:nvPr>
        </p:nvSpPr>
        <p:spPr>
          <a:xfrm>
            <a:off x="457200" y="3687663"/>
            <a:ext cx="8229600" cy="591212"/>
          </a:xfrm>
          <a:prstGeom prst="rect">
            <a:avLst/>
          </a:prstGeom>
          <a:noFill/>
          <a:ln>
            <a:noFill/>
          </a:ln>
        </p:spPr>
        <p:txBody>
          <a:bodyPr spcFirstLastPara="1" wrap="square" lIns="0" tIns="0" rIns="0" bIns="0" anchor="t" anchorCtr="0">
            <a:noAutofit/>
          </a:bodyPr>
          <a:lstStyle/>
          <a:p>
            <a:pPr marL="256032" lvl="0" indent="-256032">
              <a:buSzPts val="2400"/>
            </a:pPr>
            <a:r>
              <a:rPr lang="en-US" sz="2400" dirty="0">
                <a:solidFill>
                  <a:srgbClr val="000000"/>
                </a:solidFill>
                <a:latin typeface="+mn-lt"/>
              </a:rPr>
              <a:t>The forecast for </a:t>
            </a:r>
            <a:r>
              <a:rPr lang="en-US" sz="2400" i="1" dirty="0">
                <a:solidFill>
                  <a:srgbClr val="000000"/>
                </a:solidFill>
                <a:latin typeface="+mn-lt"/>
              </a:rPr>
              <a:t>k</a:t>
            </a:r>
            <a:r>
              <a:rPr lang="en-US" sz="2400" dirty="0">
                <a:solidFill>
                  <a:srgbClr val="000000"/>
                </a:solidFill>
                <a:latin typeface="+mn-lt"/>
              </a:rPr>
              <a:t> periods into the future is a function of</a:t>
            </a:r>
          </a:p>
        </p:txBody>
      </p:sp>
      <p:sp>
        <p:nvSpPr>
          <p:cNvPr id="428" name="Content Placeholder 4"/>
          <p:cNvSpPr txBox="1">
            <a:spLocks noGrp="1"/>
          </p:cNvSpPr>
          <p:nvPr>
            <p:ph type="body" idx="2"/>
          </p:nvPr>
        </p:nvSpPr>
        <p:spPr>
          <a:xfrm>
            <a:off x="660400" y="4379558"/>
            <a:ext cx="1308100" cy="325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dirty="0">
                <a:latin typeface="+mn-lt"/>
              </a:rPr>
              <a:t>t</a:t>
            </a:r>
            <a:r>
              <a:rPr lang="en-US" sz="2400" b="0" i="0" u="none" strike="noStrike" cap="none" dirty="0" smtClean="0">
                <a:solidFill>
                  <a:schemeClr val="dk1"/>
                </a:solidFill>
                <a:latin typeface="+mn-lt"/>
                <a:sym typeface="Arial"/>
              </a:rPr>
              <a:t>he level</a:t>
            </a:r>
            <a:endParaRPr sz="2400" b="0" i="0" u="none" strike="noStrike" cap="none" dirty="0">
              <a:solidFill>
                <a:schemeClr val="dk1"/>
              </a:solidFill>
              <a:latin typeface="+mn-lt"/>
              <a:sym typeface="Arial"/>
            </a:endParaRPr>
          </a:p>
        </p:txBody>
      </p:sp>
      <p:graphicFrame>
        <p:nvGraphicFramePr>
          <p:cNvPr id="16" name="Object 15" descr=" a sub t"/>
          <p:cNvGraphicFramePr>
            <a:graphicFrameLocks noChangeAspect="1"/>
          </p:cNvGraphicFramePr>
          <p:nvPr>
            <p:extLst>
              <p:ext uri="{D42A27DB-BD31-4B8C-83A1-F6EECF244321}">
                <p14:modId xmlns:p14="http://schemas.microsoft.com/office/powerpoint/2010/main" val="3213300825"/>
              </p:ext>
            </p:extLst>
          </p:nvPr>
        </p:nvGraphicFramePr>
        <p:xfrm>
          <a:off x="2045494" y="4351991"/>
          <a:ext cx="254000" cy="381000"/>
        </p:xfrm>
        <a:graphic>
          <a:graphicData uri="http://schemas.openxmlformats.org/presentationml/2006/ole">
            <mc:AlternateContent xmlns:mc="http://schemas.openxmlformats.org/markup-compatibility/2006">
              <mc:Choice xmlns:v="urn:schemas-microsoft-com:vml" Requires="v">
                <p:oleObj spid="_x0000_s30059" name="Equation" r:id="rId6" imgW="253800" imgH="380880" progId="Equation.DSMT4">
                  <p:embed/>
                </p:oleObj>
              </mc:Choice>
              <mc:Fallback>
                <p:oleObj name="Equation" r:id="rId6" imgW="253800" imgH="380880" progId="Equation.DSMT4">
                  <p:embed/>
                  <p:pic>
                    <p:nvPicPr>
                      <p:cNvPr id="16" name="Object 15"/>
                      <p:cNvPicPr/>
                      <p:nvPr/>
                    </p:nvPicPr>
                    <p:blipFill>
                      <a:blip r:embed="rId7"/>
                      <a:stretch>
                        <a:fillRect/>
                      </a:stretch>
                    </p:blipFill>
                    <p:spPr>
                      <a:xfrm>
                        <a:off x="2045494" y="4351991"/>
                        <a:ext cx="254000" cy="381000"/>
                      </a:xfrm>
                      <a:prstGeom prst="rect">
                        <a:avLst/>
                      </a:prstGeom>
                    </p:spPr>
                  </p:pic>
                </p:oleObj>
              </mc:Fallback>
            </mc:AlternateContent>
          </a:graphicData>
        </a:graphic>
      </p:graphicFrame>
      <p:sp>
        <p:nvSpPr>
          <p:cNvPr id="425" name="Content Placeholder 5"/>
          <p:cNvSpPr txBox="1">
            <a:spLocks noGrp="1"/>
          </p:cNvSpPr>
          <p:nvPr>
            <p:ph type="body" idx="3"/>
          </p:nvPr>
        </p:nvSpPr>
        <p:spPr>
          <a:xfrm>
            <a:off x="2464323" y="4379558"/>
            <a:ext cx="1981200" cy="396408"/>
          </a:xfrm>
          <a:prstGeom prst="rect">
            <a:avLst/>
          </a:prstGeom>
          <a:noFill/>
          <a:ln>
            <a:noFill/>
          </a:ln>
        </p:spPr>
        <p:txBody>
          <a:bodyPr spcFirstLastPara="1" wrap="square" lIns="0" tIns="0" rIns="0" bIns="0" anchor="t" anchorCtr="0">
            <a:noAutofit/>
          </a:bodyPr>
          <a:lstStyle/>
          <a:p>
            <a:pPr marL="0" lvl="0" indent="0">
              <a:spcBef>
                <a:spcPts val="0"/>
              </a:spcBef>
              <a:buSzPts val="2400"/>
              <a:buNone/>
            </a:pPr>
            <a:r>
              <a:rPr lang="en-US" sz="2400" dirty="0" smtClean="0">
                <a:solidFill>
                  <a:srgbClr val="000000"/>
                </a:solidFill>
                <a:latin typeface="+mn-lt"/>
              </a:rPr>
              <a:t>and </a:t>
            </a:r>
            <a:r>
              <a:rPr lang="en-US" sz="2400" dirty="0">
                <a:solidFill>
                  <a:srgbClr val="000000"/>
                </a:solidFill>
                <a:latin typeface="+mn-lt"/>
              </a:rPr>
              <a:t>the </a:t>
            </a:r>
            <a:r>
              <a:rPr lang="en-US" sz="2400" dirty="0" smtClean="0">
                <a:solidFill>
                  <a:srgbClr val="000000"/>
                </a:solidFill>
                <a:latin typeface="+mn-lt"/>
              </a:rPr>
              <a:t>trend</a:t>
            </a:r>
            <a:endParaRPr lang="en-US" sz="2400" dirty="0">
              <a:solidFill>
                <a:srgbClr val="000000"/>
              </a:solidFill>
              <a:latin typeface="+mn-lt"/>
            </a:endParaRPr>
          </a:p>
        </p:txBody>
      </p:sp>
      <p:graphicFrame>
        <p:nvGraphicFramePr>
          <p:cNvPr id="17" name="Object 16" descr="b sub t"/>
          <p:cNvGraphicFramePr>
            <a:graphicFrameLocks noChangeAspect="1"/>
          </p:cNvGraphicFramePr>
          <p:nvPr>
            <p:extLst>
              <p:ext uri="{D42A27DB-BD31-4B8C-83A1-F6EECF244321}">
                <p14:modId xmlns:p14="http://schemas.microsoft.com/office/powerpoint/2010/main" val="3224685525"/>
              </p:ext>
            </p:extLst>
          </p:nvPr>
        </p:nvGraphicFramePr>
        <p:xfrm>
          <a:off x="4533900" y="4345053"/>
          <a:ext cx="304800" cy="381000"/>
        </p:xfrm>
        <a:graphic>
          <a:graphicData uri="http://schemas.openxmlformats.org/presentationml/2006/ole">
            <mc:AlternateContent xmlns:mc="http://schemas.openxmlformats.org/markup-compatibility/2006">
              <mc:Choice xmlns:v="urn:schemas-microsoft-com:vml" Requires="v">
                <p:oleObj spid="_x0000_s30060" name="Equation" r:id="rId8" imgW="304560" imgH="380880" progId="Equation.DSMT4">
                  <p:embed/>
                </p:oleObj>
              </mc:Choice>
              <mc:Fallback>
                <p:oleObj name="Equation" r:id="rId8" imgW="304560" imgH="380880" progId="Equation.DSMT4">
                  <p:embed/>
                  <p:pic>
                    <p:nvPicPr>
                      <p:cNvPr id="17" name="Object 16"/>
                      <p:cNvPicPr/>
                      <p:nvPr/>
                    </p:nvPicPr>
                    <p:blipFill>
                      <a:blip r:embed="rId9"/>
                      <a:stretch>
                        <a:fillRect/>
                      </a:stretch>
                    </p:blipFill>
                    <p:spPr>
                      <a:xfrm>
                        <a:off x="4533900" y="4345053"/>
                        <a:ext cx="304800" cy="381000"/>
                      </a:xfrm>
                      <a:prstGeom prst="rect">
                        <a:avLst/>
                      </a:prstGeom>
                    </p:spPr>
                  </p:pic>
                </p:oleObj>
              </mc:Fallback>
            </mc:AlternateContent>
          </a:graphicData>
        </a:graphic>
      </p:graphicFrame>
      <p:sp>
        <p:nvSpPr>
          <p:cNvPr id="430" name="Content Placeholder 6"/>
          <p:cNvSpPr txBox="1">
            <a:spLocks noGrp="1"/>
          </p:cNvSpPr>
          <p:nvPr>
            <p:ph type="body" idx="4"/>
          </p:nvPr>
        </p:nvSpPr>
        <p:spPr>
          <a:xfrm>
            <a:off x="457200" y="4877545"/>
            <a:ext cx="6029052" cy="545353"/>
          </a:xfrm>
          <a:prstGeom prst="rect">
            <a:avLst/>
          </a:prstGeom>
          <a:noFill/>
          <a:ln>
            <a:noFill/>
          </a:ln>
        </p:spPr>
        <p:txBody>
          <a:bodyPr spcFirstLastPara="1" wrap="square" lIns="0" tIns="0" rIns="0" bIns="0" anchor="t" anchorCtr="0">
            <a:noAutofit/>
          </a:bodyPr>
          <a:lstStyle/>
          <a:p>
            <a:pPr marL="256032" lvl="0" indent="-256032">
              <a:buSzPts val="2400"/>
            </a:pPr>
            <a:r>
              <a:rPr lang="en-US" sz="2400" dirty="0">
                <a:solidFill>
                  <a:srgbClr val="000000"/>
                </a:solidFill>
                <a:latin typeface="+mn-lt"/>
              </a:rPr>
              <a:t>The models differ in their computations </a:t>
            </a:r>
            <a:r>
              <a:rPr lang="en-US" sz="2400" dirty="0" smtClean="0">
                <a:solidFill>
                  <a:srgbClr val="000000"/>
                </a:solidFill>
                <a:latin typeface="+mn-lt"/>
              </a:rPr>
              <a:t>of</a:t>
            </a:r>
            <a:endParaRPr lang="en-US" sz="2400" dirty="0">
              <a:solidFill>
                <a:srgbClr val="000000"/>
              </a:solidFill>
              <a:latin typeface="+mn-lt"/>
            </a:endParaRPr>
          </a:p>
        </p:txBody>
      </p:sp>
      <p:graphicFrame>
        <p:nvGraphicFramePr>
          <p:cNvPr id="18" name="Object 17" descr=" a sub t and b sub t"/>
          <p:cNvGraphicFramePr>
            <a:graphicFrameLocks noChangeAspect="1"/>
          </p:cNvGraphicFramePr>
          <p:nvPr>
            <p:extLst>
              <p:ext uri="{D42A27DB-BD31-4B8C-83A1-F6EECF244321}">
                <p14:modId xmlns:p14="http://schemas.microsoft.com/office/powerpoint/2010/main" val="3835359798"/>
              </p:ext>
            </p:extLst>
          </p:nvPr>
        </p:nvGraphicFramePr>
        <p:xfrm>
          <a:off x="6613252" y="5041898"/>
          <a:ext cx="1257300" cy="381000"/>
        </p:xfrm>
        <a:graphic>
          <a:graphicData uri="http://schemas.openxmlformats.org/presentationml/2006/ole">
            <mc:AlternateContent xmlns:mc="http://schemas.openxmlformats.org/markup-compatibility/2006">
              <mc:Choice xmlns:v="urn:schemas-microsoft-com:vml" Requires="v">
                <p:oleObj spid="_x0000_s30061" name="Equation" r:id="rId10" imgW="1257120" imgH="380880" progId="Equation.DSMT4">
                  <p:embed/>
                </p:oleObj>
              </mc:Choice>
              <mc:Fallback>
                <p:oleObj name="Equation" r:id="rId10" imgW="1257120" imgH="380880" progId="Equation.DSMT4">
                  <p:embed/>
                  <p:pic>
                    <p:nvPicPr>
                      <p:cNvPr id="18" name="Object 17"/>
                      <p:cNvPicPr/>
                      <p:nvPr/>
                    </p:nvPicPr>
                    <p:blipFill>
                      <a:blip r:embed="rId11"/>
                      <a:stretch>
                        <a:fillRect/>
                      </a:stretch>
                    </p:blipFill>
                    <p:spPr>
                      <a:xfrm>
                        <a:off x="6613252" y="5041898"/>
                        <a:ext cx="1257300" cy="381000"/>
                      </a:xfrm>
                      <a:prstGeom prst="rect">
                        <a:avLst/>
                      </a:prstGeom>
                    </p:spPr>
                  </p:pic>
                </p:oleObj>
              </mc:Fallback>
            </mc:AlternateContent>
          </a:graphicData>
        </a:graphic>
      </p:graphicFrame>
    </p:spTree>
    <p:extLst>
      <p:ext uri="{BB962C8B-B14F-4D97-AF65-F5344CB8AC3E}">
        <p14:creationId xmlns:p14="http://schemas.microsoft.com/office/powerpoint/2010/main" val="3760670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Double Exponential Smoothing</a:t>
            </a:r>
            <a:endParaRPr sz="3600" b="1" i="0" u="none" strike="noStrike" cap="none" dirty="0">
              <a:solidFill>
                <a:srgbClr val="007FA3"/>
              </a:solidFill>
              <a:latin typeface="+mj-lt"/>
              <a:ea typeface="Arial"/>
              <a:cs typeface="Arial"/>
              <a:sym typeface="Arial"/>
            </a:endParaRPr>
          </a:p>
        </p:txBody>
      </p:sp>
      <p:sp>
        <p:nvSpPr>
          <p:cNvPr id="438" name="Content Placeholder 2"/>
          <p:cNvSpPr txBox="1">
            <a:spLocks noGrp="1"/>
          </p:cNvSpPr>
          <p:nvPr>
            <p:ph type="body" idx="1"/>
          </p:nvPr>
        </p:nvSpPr>
        <p:spPr>
          <a:xfrm>
            <a:off x="457200" y="1617617"/>
            <a:ext cx="8229600" cy="914399"/>
          </a:xfrm>
          <a:prstGeom prst="rect">
            <a:avLst/>
          </a:prstGeom>
          <a:noFill/>
          <a:ln>
            <a:noFill/>
          </a:ln>
        </p:spPr>
        <p:txBody>
          <a:bodyPr spcFirstLastPara="1" wrap="square" lIns="0" tIns="0" rIns="0" bIns="0" anchor="t" anchorCtr="0">
            <a:noAutofit/>
          </a:bodyPr>
          <a:lstStyle/>
          <a:p>
            <a:pPr marL="256032" indent="-256032">
              <a:buSzPts val="2400"/>
            </a:pPr>
            <a:r>
              <a:rPr lang="en-US" sz="2400" dirty="0">
                <a:solidFill>
                  <a:srgbClr val="000000"/>
                </a:solidFill>
                <a:latin typeface="+mn-lt"/>
              </a:rPr>
              <a:t>Estimates of the parameters are obtained from the following equations:</a:t>
            </a:r>
            <a:endParaRPr sz="2400" dirty="0">
              <a:solidFill>
                <a:srgbClr val="000000"/>
              </a:solidFill>
              <a:latin typeface="+mn-lt"/>
            </a:endParaRPr>
          </a:p>
        </p:txBody>
      </p:sp>
      <p:graphicFrame>
        <p:nvGraphicFramePr>
          <p:cNvPr id="6" name="Object 5" descr="a sub t = alpha F sub t + left parenthesis 1 minus alpha right parenthesis left parenthesis a sub start expression t minus 1 end expression + b sub start expression t minus 1 end expression right parenthesis. b sub t = beta left parenthesis a sub t minus a sub start expression t minus 1 end expression + left parenthesis 1 minus beta right parenthesis b sub start expression t minus 1 right parenthesis. This equation is labeled, 9.8."/>
          <p:cNvGraphicFramePr>
            <a:graphicFrameLocks noChangeAspect="1"/>
          </p:cNvGraphicFramePr>
          <p:nvPr>
            <p:extLst>
              <p:ext uri="{D42A27DB-BD31-4B8C-83A1-F6EECF244321}">
                <p14:modId xmlns:p14="http://schemas.microsoft.com/office/powerpoint/2010/main" val="2222126005"/>
              </p:ext>
            </p:extLst>
          </p:nvPr>
        </p:nvGraphicFramePr>
        <p:xfrm>
          <a:off x="1139714" y="2574488"/>
          <a:ext cx="5334000" cy="889000"/>
        </p:xfrm>
        <a:graphic>
          <a:graphicData uri="http://schemas.openxmlformats.org/presentationml/2006/ole">
            <mc:AlternateContent xmlns:mc="http://schemas.openxmlformats.org/markup-compatibility/2006">
              <mc:Choice xmlns:v="urn:schemas-microsoft-com:vml" Requires="v">
                <p:oleObj spid="_x0000_s8748" name="Equation" r:id="rId4" imgW="5333760" imgH="888840" progId="Equation.DSMT4">
                  <p:embed/>
                </p:oleObj>
              </mc:Choice>
              <mc:Fallback>
                <p:oleObj name="Equation" r:id="rId4" imgW="5333760" imgH="888840" progId="Equation.DSMT4">
                  <p:embed/>
                  <p:pic>
                    <p:nvPicPr>
                      <p:cNvPr id="0" name=""/>
                      <p:cNvPicPr/>
                      <p:nvPr/>
                    </p:nvPicPr>
                    <p:blipFill>
                      <a:blip r:embed="rId5"/>
                      <a:stretch>
                        <a:fillRect/>
                      </a:stretch>
                    </p:blipFill>
                    <p:spPr>
                      <a:xfrm>
                        <a:off x="1139714" y="2574488"/>
                        <a:ext cx="5334000" cy="889000"/>
                      </a:xfrm>
                      <a:prstGeom prst="rect">
                        <a:avLst/>
                      </a:prstGeom>
                    </p:spPr>
                  </p:pic>
                </p:oleObj>
              </mc:Fallback>
            </mc:AlternateContent>
          </a:graphicData>
        </a:graphic>
      </p:graphicFrame>
      <p:sp>
        <p:nvSpPr>
          <p:cNvPr id="440" name="Content Placeholder 3"/>
          <p:cNvSpPr txBox="1">
            <a:spLocks noGrp="1"/>
          </p:cNvSpPr>
          <p:nvPr>
            <p:ph type="body" idx="2"/>
          </p:nvPr>
        </p:nvSpPr>
        <p:spPr>
          <a:xfrm>
            <a:off x="457200" y="3518886"/>
            <a:ext cx="4114800" cy="525954"/>
          </a:xfrm>
          <a:prstGeom prst="rect">
            <a:avLst/>
          </a:prstGeom>
          <a:noFill/>
          <a:ln>
            <a:noFill/>
          </a:ln>
        </p:spPr>
        <p:txBody>
          <a:bodyPr spcFirstLastPara="1" wrap="square" lIns="0" tIns="0" rIns="0" bIns="0" anchor="t" anchorCtr="0">
            <a:noAutofit/>
          </a:bodyPr>
          <a:lstStyle/>
          <a:p>
            <a:pPr marL="256032" lvl="0" indent="-256032">
              <a:buSzPts val="2400"/>
            </a:pPr>
            <a:r>
              <a:rPr lang="en-US" sz="2400" dirty="0">
                <a:solidFill>
                  <a:srgbClr val="000000"/>
                </a:solidFill>
                <a:latin typeface="+mn-lt"/>
              </a:rPr>
              <a:t>Initial values are chosen for</a:t>
            </a:r>
            <a:endParaRPr sz="2400" dirty="0">
              <a:solidFill>
                <a:srgbClr val="000000"/>
              </a:solidFill>
              <a:latin typeface="+mn-lt"/>
            </a:endParaRPr>
          </a:p>
        </p:txBody>
      </p:sp>
      <p:graphicFrame>
        <p:nvGraphicFramePr>
          <p:cNvPr id="5" name="Object 4" descr="a sub 1, as, a sub 1, and, b sub 1, as, a sub 2 minus a sub 1"/>
          <p:cNvGraphicFramePr>
            <a:graphicFrameLocks noChangeAspect="1"/>
          </p:cNvGraphicFramePr>
          <p:nvPr>
            <p:extLst>
              <p:ext uri="{D42A27DB-BD31-4B8C-83A1-F6EECF244321}">
                <p14:modId xmlns:p14="http://schemas.microsoft.com/office/powerpoint/2010/main" val="3797730998"/>
              </p:ext>
            </p:extLst>
          </p:nvPr>
        </p:nvGraphicFramePr>
        <p:xfrm>
          <a:off x="4657621" y="3663840"/>
          <a:ext cx="3314700" cy="381000"/>
        </p:xfrm>
        <a:graphic>
          <a:graphicData uri="http://schemas.openxmlformats.org/presentationml/2006/ole">
            <mc:AlternateContent xmlns:mc="http://schemas.openxmlformats.org/markup-compatibility/2006">
              <mc:Choice xmlns:v="urn:schemas-microsoft-com:vml" Requires="v">
                <p:oleObj spid="_x0000_s8749" name="Equation" r:id="rId6" imgW="3314520" imgH="380880" progId="Equation.DSMT4">
                  <p:embed/>
                </p:oleObj>
              </mc:Choice>
              <mc:Fallback>
                <p:oleObj name="Equation" r:id="rId6" imgW="3314520" imgH="380880" progId="Equation.DSMT4">
                  <p:embed/>
                  <p:pic>
                    <p:nvPicPr>
                      <p:cNvPr id="0" name=""/>
                      <p:cNvPicPr/>
                      <p:nvPr/>
                    </p:nvPicPr>
                    <p:blipFill>
                      <a:blip r:embed="rId7"/>
                      <a:stretch>
                        <a:fillRect/>
                      </a:stretch>
                    </p:blipFill>
                    <p:spPr>
                      <a:xfrm>
                        <a:off x="4657621" y="3663840"/>
                        <a:ext cx="3314700" cy="381000"/>
                      </a:xfrm>
                      <a:prstGeom prst="rect">
                        <a:avLst/>
                      </a:prstGeom>
                    </p:spPr>
                  </p:pic>
                </p:oleObj>
              </mc:Fallback>
            </mc:AlternateContent>
          </a:graphicData>
        </a:graphic>
      </p:graphicFrame>
      <p:sp>
        <p:nvSpPr>
          <p:cNvPr id="444" name="Content Placeholder 4"/>
          <p:cNvSpPr txBox="1">
            <a:spLocks noGrp="1"/>
          </p:cNvSpPr>
          <p:nvPr>
            <p:ph type="body" idx="3"/>
          </p:nvPr>
        </p:nvSpPr>
        <p:spPr>
          <a:xfrm>
            <a:off x="671394" y="4142349"/>
            <a:ext cx="6270640" cy="42468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rgbClr val="000000"/>
                </a:solidFill>
                <a:latin typeface="+mn-lt"/>
                <a:ea typeface="Arial"/>
                <a:cs typeface="Arial"/>
                <a:sym typeface="Arial"/>
              </a:rPr>
              <a:t>Equation (</a:t>
            </a:r>
            <a:r>
              <a:rPr lang="en-US" sz="2400" b="0" i="0" u="none" strike="noStrike" cap="none" dirty="0" smtClean="0">
                <a:solidFill>
                  <a:srgbClr val="000000"/>
                </a:solidFill>
                <a:latin typeface="+mn-lt"/>
                <a:ea typeface="Arial"/>
                <a:cs typeface="Arial"/>
                <a:sym typeface="Arial"/>
              </a:rPr>
              <a:t>9.8) </a:t>
            </a:r>
            <a:r>
              <a:rPr lang="en-US" sz="2400" b="0" i="0" u="none" strike="noStrike" cap="none" dirty="0">
                <a:solidFill>
                  <a:srgbClr val="000000"/>
                </a:solidFill>
                <a:latin typeface="+mn-lt"/>
                <a:ea typeface="Arial"/>
                <a:cs typeface="Arial"/>
                <a:sym typeface="Arial"/>
              </a:rPr>
              <a:t>must then be used to compute</a:t>
            </a:r>
            <a:endParaRPr sz="2400" b="0" i="0" u="none" strike="noStrike" cap="none" dirty="0">
              <a:solidFill>
                <a:schemeClr val="dk1"/>
              </a:solidFill>
              <a:latin typeface="+mn-lt"/>
              <a:ea typeface="Arial"/>
              <a:cs typeface="Arial"/>
              <a:sym typeface="Arial"/>
            </a:endParaRPr>
          </a:p>
        </p:txBody>
      </p:sp>
      <p:graphicFrame>
        <p:nvGraphicFramePr>
          <p:cNvPr id="15" name="Object 14" descr="a sub t and b sub t"/>
          <p:cNvGraphicFramePr>
            <a:graphicFrameLocks noChangeAspect="1"/>
          </p:cNvGraphicFramePr>
          <p:nvPr>
            <p:extLst>
              <p:ext uri="{D42A27DB-BD31-4B8C-83A1-F6EECF244321}">
                <p14:modId xmlns:p14="http://schemas.microsoft.com/office/powerpoint/2010/main" val="2723348926"/>
              </p:ext>
            </p:extLst>
          </p:nvPr>
        </p:nvGraphicFramePr>
        <p:xfrm>
          <a:off x="7011884" y="4107517"/>
          <a:ext cx="1130300" cy="381000"/>
        </p:xfrm>
        <a:graphic>
          <a:graphicData uri="http://schemas.openxmlformats.org/presentationml/2006/ole">
            <mc:AlternateContent xmlns:mc="http://schemas.openxmlformats.org/markup-compatibility/2006">
              <mc:Choice xmlns:v="urn:schemas-microsoft-com:vml" Requires="v">
                <p:oleObj spid="_x0000_s8750" name="Equation" r:id="rId8" imgW="1130040" imgH="380880" progId="Equation.DSMT4">
                  <p:embed/>
                </p:oleObj>
              </mc:Choice>
              <mc:Fallback>
                <p:oleObj name="Equation" r:id="rId8" imgW="1130040" imgH="380880" progId="Equation.DSMT4">
                  <p:embed/>
                  <p:pic>
                    <p:nvPicPr>
                      <p:cNvPr id="5" name="Object 4"/>
                      <p:cNvPicPr/>
                      <p:nvPr/>
                    </p:nvPicPr>
                    <p:blipFill>
                      <a:blip r:embed="rId9"/>
                      <a:stretch>
                        <a:fillRect/>
                      </a:stretch>
                    </p:blipFill>
                    <p:spPr>
                      <a:xfrm>
                        <a:off x="7011884" y="4107517"/>
                        <a:ext cx="1130300" cy="381000"/>
                      </a:xfrm>
                      <a:prstGeom prst="rect">
                        <a:avLst/>
                      </a:prstGeom>
                    </p:spPr>
                  </p:pic>
                </p:oleObj>
              </mc:Fallback>
            </mc:AlternateContent>
          </a:graphicData>
        </a:graphic>
      </p:graphicFrame>
      <p:sp>
        <p:nvSpPr>
          <p:cNvPr id="446" name="Content Placeholder 5"/>
          <p:cNvSpPr txBox="1">
            <a:spLocks noGrp="1"/>
          </p:cNvSpPr>
          <p:nvPr>
            <p:ph type="body" idx="5"/>
          </p:nvPr>
        </p:nvSpPr>
        <p:spPr>
          <a:xfrm>
            <a:off x="628443" y="4716918"/>
            <a:ext cx="8058357" cy="1155870"/>
          </a:xfrm>
          <a:prstGeom prst="rect">
            <a:avLst/>
          </a:prstGeom>
          <a:noFill/>
          <a:ln>
            <a:noFill/>
          </a:ln>
        </p:spPr>
        <p:txBody>
          <a:bodyPr spcFirstLastPara="1" wrap="square" lIns="0" tIns="0" rIns="0" bIns="0" anchor="t" anchorCtr="0">
            <a:noAutofit/>
          </a:bodyPr>
          <a:lstStyle/>
          <a:p>
            <a:pPr marL="0" indent="0">
              <a:spcBef>
                <a:spcPts val="0"/>
              </a:spcBef>
              <a:buNone/>
            </a:pPr>
            <a:r>
              <a:rPr lang="en-US" sz="2400" b="0" i="0" u="none" strike="noStrike" cap="none" dirty="0">
                <a:solidFill>
                  <a:srgbClr val="000000"/>
                </a:solidFill>
                <a:latin typeface="+mn-lt"/>
                <a:sym typeface="Arial"/>
              </a:rPr>
              <a:t>for the entire time series to be able to generate forecasts into the future</a:t>
            </a:r>
            <a:r>
              <a:rPr lang="en-US" sz="2400" b="0" i="0" u="none" strike="noStrike" cap="none" dirty="0" smtClean="0">
                <a:solidFill>
                  <a:srgbClr val="000000"/>
                </a:solidFill>
                <a:latin typeface="+mn-lt"/>
                <a:sym typeface="Arial"/>
              </a:rPr>
              <a:t>. </a:t>
            </a:r>
            <a:r>
              <a:rPr lang="en-US" sz="2400" dirty="0">
                <a:latin typeface="+mn-lt"/>
              </a:rPr>
              <a:t> The forecast for </a:t>
            </a:r>
            <a:r>
              <a:rPr lang="en-US" sz="2400" i="1" dirty="0" smtClean="0">
                <a:latin typeface="+mn-lt"/>
              </a:rPr>
              <a:t>k</a:t>
            </a:r>
            <a:r>
              <a:rPr lang="en-US" sz="2400" dirty="0" smtClean="0">
                <a:latin typeface="+mn-lt"/>
              </a:rPr>
              <a:t> periods beyond </a:t>
            </a:r>
            <a:r>
              <a:rPr lang="en-US" sz="2400" dirty="0">
                <a:latin typeface="+mn-lt"/>
              </a:rPr>
              <a:t>the last period (period </a:t>
            </a:r>
            <a:r>
              <a:rPr lang="en-US" sz="2400" i="1" dirty="0" smtClean="0">
                <a:latin typeface="+mn-lt"/>
              </a:rPr>
              <a:t>T</a:t>
            </a:r>
            <a:r>
              <a:rPr lang="en-US" sz="2400" dirty="0" smtClean="0">
                <a:latin typeface="+mn-lt"/>
              </a:rPr>
              <a:t>) is</a:t>
            </a:r>
            <a:endParaRPr sz="2400" b="0" i="0" u="none" strike="noStrike" cap="none" dirty="0">
              <a:solidFill>
                <a:srgbClr val="000000"/>
              </a:solidFill>
              <a:latin typeface="+mn-lt"/>
              <a:sym typeface="Arial"/>
            </a:endParaRPr>
          </a:p>
        </p:txBody>
      </p:sp>
      <p:graphicFrame>
        <p:nvGraphicFramePr>
          <p:cNvPr id="7" name="Object 6" descr="F sub start expression T + k end expression = a sub T + b sub t left parenthesis k right parenthesis. This equation is labeled, 9.9."/>
          <p:cNvGraphicFramePr>
            <a:graphicFrameLocks noChangeAspect="1"/>
          </p:cNvGraphicFramePr>
          <p:nvPr>
            <p:extLst>
              <p:ext uri="{D42A27DB-BD31-4B8C-83A1-F6EECF244321}">
                <p14:modId xmlns:p14="http://schemas.microsoft.com/office/powerpoint/2010/main" val="4102523330"/>
              </p:ext>
            </p:extLst>
          </p:nvPr>
        </p:nvGraphicFramePr>
        <p:xfrm>
          <a:off x="1438164" y="5901363"/>
          <a:ext cx="4737100" cy="381000"/>
        </p:xfrm>
        <a:graphic>
          <a:graphicData uri="http://schemas.openxmlformats.org/presentationml/2006/ole">
            <mc:AlternateContent xmlns:mc="http://schemas.openxmlformats.org/markup-compatibility/2006">
              <mc:Choice xmlns:v="urn:schemas-microsoft-com:vml" Requires="v">
                <p:oleObj spid="_x0000_s8751" name="Equation" r:id="rId10" imgW="4736880" imgH="380880" progId="Equation.DSMT4">
                  <p:embed/>
                </p:oleObj>
              </mc:Choice>
              <mc:Fallback>
                <p:oleObj name="Equation" r:id="rId10" imgW="4736880" imgH="380880" progId="Equation.DSMT4">
                  <p:embed/>
                  <p:pic>
                    <p:nvPicPr>
                      <p:cNvPr id="0" name=""/>
                      <p:cNvPicPr/>
                      <p:nvPr/>
                    </p:nvPicPr>
                    <p:blipFill>
                      <a:blip r:embed="rId11"/>
                      <a:stretch>
                        <a:fillRect/>
                      </a:stretch>
                    </p:blipFill>
                    <p:spPr>
                      <a:xfrm>
                        <a:off x="1438164" y="5901363"/>
                        <a:ext cx="4737100" cy="381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smtClean="0">
                <a:latin typeface="+mj-lt"/>
              </a:rPr>
              <a:t>Example 9.11: Double Exponential Smoothing</a:t>
            </a:r>
            <a:endParaRPr lang="en-US" dirty="0">
              <a:latin typeface="+mj-lt"/>
            </a:endParaRPr>
          </a:p>
        </p:txBody>
      </p:sp>
      <p:sp>
        <p:nvSpPr>
          <p:cNvPr id="11" name="Content Placeholder 2"/>
          <p:cNvSpPr>
            <a:spLocks noGrp="1"/>
          </p:cNvSpPr>
          <p:nvPr>
            <p:ph type="body" idx="1"/>
          </p:nvPr>
        </p:nvSpPr>
        <p:spPr>
          <a:xfrm>
            <a:off x="457200" y="1426028"/>
            <a:ext cx="8229600" cy="1593397"/>
          </a:xfrm>
        </p:spPr>
        <p:txBody>
          <a:bodyPr/>
          <a:lstStyle/>
          <a:p>
            <a:pPr marL="256032" indent="-256032">
              <a:buSzPct val="100000"/>
            </a:pPr>
            <a:r>
              <a:rPr lang="en-US" sz="2400" dirty="0" smtClean="0">
                <a:latin typeface="+mn-lt"/>
              </a:rPr>
              <a:t>First </a:t>
            </a:r>
            <a:r>
              <a:rPr lang="en-US" sz="2400" dirty="0">
                <a:latin typeface="+mn-lt"/>
              </a:rPr>
              <a:t>ten years of </a:t>
            </a:r>
            <a:r>
              <a:rPr lang="en-US" sz="2400" dirty="0" smtClean="0">
                <a:latin typeface="+mn-lt"/>
              </a:rPr>
              <a:t>data in the Excel file Coal Production</a:t>
            </a:r>
          </a:p>
          <a:p>
            <a:pPr marL="256032" indent="-256032">
              <a:buSzPct val="100000"/>
            </a:pPr>
            <a:r>
              <a:rPr lang="en-US" sz="2400" dirty="0" smtClean="0">
                <a:latin typeface="+mn-lt"/>
              </a:rPr>
              <a:t>Choose </a:t>
            </a:r>
            <a:r>
              <a:rPr lang="el-GR" sz="2400" i="1" dirty="0" smtClean="0">
                <a:latin typeface="+mn-lt"/>
                <a:ea typeface="Symbol" charset="2"/>
                <a:cs typeface="Arial" panose="020B0604020202020204" pitchFamily="34" charset="0"/>
              </a:rPr>
              <a:t>α</a:t>
            </a:r>
            <a:r>
              <a:rPr lang="en-US" sz="2400" dirty="0" smtClean="0">
                <a:latin typeface="+mn-lt"/>
              </a:rPr>
              <a:t> </a:t>
            </a:r>
            <a:r>
              <a:rPr lang="en-US" sz="2400" dirty="0">
                <a:latin typeface="+mn-lt"/>
              </a:rPr>
              <a:t>= 0.6 and </a:t>
            </a:r>
            <a:r>
              <a:rPr lang="el-GR" sz="2400" i="1" dirty="0" smtClean="0">
                <a:latin typeface="+mn-lt"/>
                <a:ea typeface="Symbol" charset="2"/>
                <a:cs typeface="Arial" panose="020B0604020202020204" pitchFamily="34" charset="0"/>
              </a:rPr>
              <a:t>β</a:t>
            </a:r>
            <a:r>
              <a:rPr lang="en-US" sz="2400" dirty="0" smtClean="0">
                <a:latin typeface="+mn-lt"/>
              </a:rPr>
              <a:t> </a:t>
            </a:r>
            <a:r>
              <a:rPr lang="en-US" sz="2400" dirty="0">
                <a:latin typeface="+mn-lt"/>
              </a:rPr>
              <a:t>= 0.4</a:t>
            </a:r>
          </a:p>
          <a:p>
            <a:pPr marL="740664" lvl="1" indent="-283464">
              <a:buSzPct val="100000"/>
            </a:pPr>
            <a:r>
              <a:rPr lang="en-US" sz="2400" dirty="0" smtClean="0">
                <a:latin typeface="+mn-lt"/>
              </a:rPr>
              <a:t>See text for computational details.</a:t>
            </a:r>
            <a:endParaRPr lang="en-US" sz="2400" dirty="0">
              <a:latin typeface="+mn-lt"/>
            </a:endParaRPr>
          </a:p>
        </p:txBody>
      </p:sp>
      <p:pic>
        <p:nvPicPr>
          <p:cNvPr id="2" name="Picture 1" descr="An Excel sheet has a table and a graph that illustrate the double exponential smoothing. The table titled, Double exponential smoothing, has 11 rows and 6 columns. The columns have the following headings from left to right. Year, Total tons, Level a, Trend b, Forecast, Absolute error. The row entries are as follows. Row 1. 1, 434329000, 434329000, negative 13,906,000, blank, blank. Row 2. 2, 420423000, 420423000, negative 13,906,000, blank, not applicable. Row 3. 3, 439043000, 426032600, negative 6099760, 406517000, 32526000. Row 4. 4, 477195000, 454290136, 7643158, 419932840, 57262160. Row 5. 5, 504182000, 487282518, 17782848, 461933294, 42248706. Row 6. 6, 526954000, 518198546, 23036120, 505065366, 21888634. Row 7. 7, 546822000, 544587066, 24377080, 541234666, 5587334. Row 8. 8, 564882000, 566514859, 23397365, 568964147, 4082147. Row 9. 9, 556706000, 569988489, 15427871, 589912224, 33206224. Row 10. 10, 570978000, 576753344, 11962665, 585416361, 14438361. Row 11. 11, blank, blank, blank, 588716009, blank. The graph titled, Double exponential smoothing, is plotted for total tons versus year. The graph for total tons and forecast is represented as a line that passes through the values of total tons and the forecast values with respect to the years."/>
          <p:cNvPicPr>
            <a:picLocks noChangeAspect="1"/>
          </p:cNvPicPr>
          <p:nvPr/>
        </p:nvPicPr>
        <p:blipFill>
          <a:blip r:embed="rId2"/>
          <a:stretch>
            <a:fillRect/>
          </a:stretch>
        </p:blipFill>
        <p:spPr>
          <a:xfrm>
            <a:off x="741099" y="3216269"/>
            <a:ext cx="7547502" cy="3054361"/>
          </a:xfrm>
          <a:prstGeom prst="rect">
            <a:avLst/>
          </a:prstGeom>
        </p:spPr>
      </p:pic>
    </p:spTree>
    <p:extLst>
      <p:ext uri="{BB962C8B-B14F-4D97-AF65-F5344CB8AC3E}">
        <p14:creationId xmlns:p14="http://schemas.microsoft.com/office/powerpoint/2010/main" val="937166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Regression-Based Forecasting for Time Series with a Linear Trend</a:t>
            </a:r>
            <a:endParaRPr sz="3600" b="1" i="0" u="none" strike="noStrike" cap="none" dirty="0">
              <a:solidFill>
                <a:srgbClr val="007FA3"/>
              </a:solidFill>
              <a:latin typeface="+mj-lt"/>
              <a:ea typeface="Arial"/>
              <a:cs typeface="Arial"/>
              <a:sym typeface="Arial"/>
            </a:endParaRPr>
          </a:p>
        </p:txBody>
      </p:sp>
      <p:sp>
        <p:nvSpPr>
          <p:cNvPr id="466" name="Content Placeholder 2"/>
          <p:cNvSpPr txBox="1">
            <a:spLocks noGrp="1"/>
          </p:cNvSpPr>
          <p:nvPr>
            <p:ph type="body" idx="1"/>
          </p:nvPr>
        </p:nvSpPr>
        <p:spPr>
          <a:xfrm>
            <a:off x="457200" y="1600201"/>
            <a:ext cx="8229600" cy="105727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dirty="0">
                <a:latin typeface="+mn-lt"/>
              </a:rPr>
              <a:t>Simple linear regression can be applied to forecasting using time as the independent variable.</a:t>
            </a:r>
            <a:endParaRPr sz="2600" dirty="0">
              <a:latin typeface="+mn-l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9.12: </a:t>
            </a:r>
            <a:r>
              <a:rPr lang="en-US" sz="3600" b="1" i="0" u="none" strike="noStrike" cap="none" dirty="0">
                <a:solidFill>
                  <a:srgbClr val="007FA3"/>
                </a:solidFill>
                <a:latin typeface="+mj-lt"/>
                <a:ea typeface="Arial"/>
                <a:cs typeface="Arial"/>
                <a:sym typeface="Arial"/>
              </a:rPr>
              <a:t>Forecasting Using Trendlines</a:t>
            </a:r>
            <a:endParaRPr sz="3600" b="1" i="0" u="none" strike="noStrike" cap="none" dirty="0">
              <a:solidFill>
                <a:srgbClr val="007FA3"/>
              </a:solidFill>
              <a:latin typeface="+mj-lt"/>
              <a:ea typeface="Arial"/>
              <a:cs typeface="Arial"/>
              <a:sym typeface="Arial"/>
            </a:endParaRPr>
          </a:p>
        </p:txBody>
      </p:sp>
      <p:sp>
        <p:nvSpPr>
          <p:cNvPr id="472" name="Content Placeholder 2"/>
          <p:cNvSpPr txBox="1">
            <a:spLocks noGrp="1"/>
          </p:cNvSpPr>
          <p:nvPr>
            <p:ph type="body" idx="1"/>
          </p:nvPr>
        </p:nvSpPr>
        <p:spPr>
          <a:xfrm>
            <a:off x="457200" y="1600199"/>
            <a:ext cx="6934200" cy="619125"/>
          </a:xfrm>
          <a:prstGeom prst="rect">
            <a:avLst/>
          </a:prstGeom>
          <a:noFill/>
          <a:ln>
            <a:noFill/>
          </a:ln>
        </p:spPr>
        <p:txBody>
          <a:bodyPr spcFirstLastPara="1" wrap="square" lIns="0" tIns="0" rIns="0" bIns="0" anchor="t" anchorCtr="0">
            <a:noAutofit/>
          </a:bodyPr>
          <a:lstStyle/>
          <a:p>
            <a:pPr marL="256032" indent="-256032">
              <a:buSzPct val="100000"/>
            </a:pPr>
            <a:r>
              <a:rPr lang="en-US" sz="2400" dirty="0">
                <a:latin typeface="+mn-lt"/>
              </a:rPr>
              <a:t>Coal Production data with a linear trendline</a:t>
            </a:r>
            <a:endParaRPr sz="2400" dirty="0">
              <a:latin typeface="+mn-lt"/>
            </a:endParaRPr>
          </a:p>
        </p:txBody>
      </p:sp>
      <p:pic>
        <p:nvPicPr>
          <p:cNvPr id="2" name="Picture 1" descr="A graph titled, coal production.  The graph plots total tons versus years. The horizontal axis ranges from 19 60 to 20 11 in increments of three years. The vertical axis ranges from 0 to 1,400,000,000 in increments of 200,000,000. The graph of the equation, y = 15,413,536.97 x + 438,819,885.29, where R squared = 0.95, is a line that rise from (19 60, 420,000,000) to (20 11, 1,220,000,000). The residual curve fluctuates about this line through (19 84, 780,000,000), (19 90, 1,010,000,000), and (19 99, 1,100,000,000). All values estimated."/>
          <p:cNvPicPr>
            <a:picLocks noChangeAspect="1"/>
          </p:cNvPicPr>
          <p:nvPr/>
        </p:nvPicPr>
        <p:blipFill>
          <a:blip r:embed="rId3"/>
          <a:stretch>
            <a:fillRect/>
          </a:stretch>
        </p:blipFill>
        <p:spPr>
          <a:xfrm>
            <a:off x="457200" y="2506871"/>
            <a:ext cx="5694158" cy="3438442"/>
          </a:xfrm>
          <a:prstGeom prst="rect">
            <a:avLst/>
          </a:prstGeom>
        </p:spPr>
      </p:pic>
      <p:sp>
        <p:nvSpPr>
          <p:cNvPr id="474" name="Content Placeholder 3"/>
          <p:cNvSpPr txBox="1">
            <a:spLocks noGrp="1"/>
          </p:cNvSpPr>
          <p:nvPr>
            <p:ph type="body" idx="2"/>
          </p:nvPr>
        </p:nvSpPr>
        <p:spPr>
          <a:xfrm>
            <a:off x="6345936" y="2819400"/>
            <a:ext cx="2340864" cy="293217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2400" b="0" i="0" u="none" strike="noStrike" cap="none" dirty="0">
                <a:solidFill>
                  <a:srgbClr val="000000"/>
                </a:solidFill>
                <a:latin typeface="+mn-lt"/>
                <a:ea typeface="Arial"/>
                <a:cs typeface="Arial"/>
                <a:sym typeface="Arial"/>
              </a:rPr>
              <a:t>Note that the linear model does not adequately predict the recent drop in production after 2008.</a:t>
            </a:r>
            <a:endParaRPr sz="2400" b="0" i="0" u="none"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Autocorrelation in Time Series</a:t>
            </a:r>
            <a:endParaRPr sz="3600" b="1" i="0" u="none" strike="noStrike" cap="none" dirty="0">
              <a:solidFill>
                <a:srgbClr val="007FA3"/>
              </a:solidFill>
              <a:latin typeface="+mj-lt"/>
              <a:ea typeface="Arial"/>
              <a:cs typeface="Arial"/>
              <a:sym typeface="Arial"/>
            </a:endParaRPr>
          </a:p>
        </p:txBody>
      </p:sp>
      <p:sp>
        <p:nvSpPr>
          <p:cNvPr id="480" name="Content Placeholder 2"/>
          <p:cNvSpPr txBox="1">
            <a:spLocks noGrp="1"/>
          </p:cNvSpPr>
          <p:nvPr>
            <p:ph type="body" idx="1"/>
          </p:nvPr>
        </p:nvSpPr>
        <p:spPr>
          <a:xfrm>
            <a:off x="457200" y="1600200"/>
            <a:ext cx="8229600" cy="229552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200" b="0" i="0" u="none" strike="noStrike" cap="none" dirty="0">
                <a:solidFill>
                  <a:srgbClr val="000000"/>
                </a:solidFill>
                <a:latin typeface="+mn-lt"/>
                <a:sym typeface="Arial"/>
              </a:rPr>
              <a:t>When autocorrelation is present, successive observations are correlated with one another; for example, large observations tend to follow other large observations, and small observations also tend to follow one another.</a:t>
            </a:r>
            <a:endParaRPr sz="2200" dirty="0">
              <a:latin typeface="+mn-lt"/>
            </a:endParaRPr>
          </a:p>
          <a:p>
            <a:pPr marL="741553" marR="0" lvl="1" indent="-284353" algn="l" rtl="0">
              <a:spcBef>
                <a:spcPts val="600"/>
              </a:spcBef>
              <a:spcAft>
                <a:spcPts val="0"/>
              </a:spcAft>
              <a:buClr>
                <a:srgbClr val="007FA3"/>
              </a:buClr>
              <a:buSzPts val="2400"/>
              <a:buFont typeface="Arial"/>
              <a:buChar char="–"/>
            </a:pPr>
            <a:r>
              <a:rPr lang="en-US" sz="2200" b="0" i="0" u="none" strike="noStrike" cap="none" dirty="0">
                <a:solidFill>
                  <a:srgbClr val="000000"/>
                </a:solidFill>
                <a:latin typeface="+mn-lt"/>
                <a:sym typeface="Arial"/>
              </a:rPr>
              <a:t>In such cases, other approaches, called </a:t>
            </a:r>
            <a:r>
              <a:rPr lang="en-US" sz="2200" b="1" i="0" u="none" strike="noStrike" cap="none" dirty="0">
                <a:solidFill>
                  <a:srgbClr val="000000"/>
                </a:solidFill>
                <a:latin typeface="+mn-lt"/>
                <a:sym typeface="Arial"/>
              </a:rPr>
              <a:t>autoregressive models</a:t>
            </a:r>
            <a:r>
              <a:rPr lang="en-US" sz="2200" b="0" i="0" u="none" strike="noStrike" cap="none" dirty="0">
                <a:solidFill>
                  <a:srgbClr val="000000"/>
                </a:solidFill>
                <a:latin typeface="+mn-lt"/>
                <a:sym typeface="Arial"/>
              </a:rPr>
              <a:t>, are more appropriate.</a:t>
            </a:r>
            <a:endParaRPr sz="2200" b="0" i="0" u="none" strike="noStrike" cap="none" dirty="0">
              <a:solidFill>
                <a:srgbClr val="000000"/>
              </a:solidFill>
              <a:latin typeface="+mn-lt"/>
              <a:sym typeface="Arial"/>
            </a:endParaRPr>
          </a:p>
        </p:txBody>
      </p:sp>
      <p:pic>
        <p:nvPicPr>
          <p:cNvPr id="2" name="Picture 1" descr="A graph titled, year residual plot, plots residuals versus year. The horizontal axis ranges between 0 and 60 in increments of 10. The vertical axis ranges between negative 200,000,000.00 and 150,000,000.00 in increments of 50,000,000.00. The graph is a line that passes through the following points. (1, negative 18,000,000.00), (3, negative 48,000,000.00), (8, 0.00), (15, negative 60,000,000.00), (17, negative 12,000,000.00), (19, negative 60,000,000.00) (21, 70,000,000.00), (24, negative 30,000,000.00), (30, 110,000,000.00), (34, negative 15,000,000.00), (38, 75,000,000.00), (41, 0.00), (42, 40,000,000.00), (45, negative 50,000,000.00), (47, 0.00), (49, negative 25,000,000.00), and (52, negative 140,000,000.00). All values estimated."/>
          <p:cNvPicPr>
            <a:picLocks noChangeAspect="1"/>
          </p:cNvPicPr>
          <p:nvPr/>
        </p:nvPicPr>
        <p:blipFill>
          <a:blip r:embed="rId3"/>
          <a:stretch>
            <a:fillRect/>
          </a:stretch>
        </p:blipFill>
        <p:spPr>
          <a:xfrm>
            <a:off x="4968126" y="4046221"/>
            <a:ext cx="3360648" cy="215645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Qualitative and Judgmental Forecasting</a:t>
            </a:r>
            <a:endParaRPr sz="3600" b="1" i="0" u="none" strike="noStrike" cap="none" dirty="0">
              <a:solidFill>
                <a:srgbClr val="007FA3"/>
              </a:solidFill>
              <a:latin typeface="+mj-lt"/>
              <a:ea typeface="Arial"/>
              <a:cs typeface="Arial"/>
              <a:sym typeface="Arial"/>
            </a:endParaRPr>
          </a:p>
        </p:txBody>
      </p:sp>
      <p:sp>
        <p:nvSpPr>
          <p:cNvPr id="223" name="Content Placeholder 2"/>
          <p:cNvSpPr txBox="1">
            <a:spLocks noGrp="1"/>
          </p:cNvSpPr>
          <p:nvPr>
            <p:ph type="body" idx="1"/>
          </p:nvPr>
        </p:nvSpPr>
        <p:spPr>
          <a:xfrm>
            <a:off x="457200" y="1600200"/>
            <a:ext cx="8229600" cy="47244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Qualitative and Judgmental techniques rely on experience and intuition.</a:t>
            </a:r>
            <a:endParaRPr sz="2600" dirty="0">
              <a:latin typeface="+mn-lt"/>
            </a:endParaRPr>
          </a:p>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They are necessary when historical data is not available or when predictions are needed far into the future.</a:t>
            </a:r>
            <a:endParaRPr sz="2600" dirty="0">
              <a:latin typeface="+mn-lt"/>
            </a:endParaRPr>
          </a:p>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The </a:t>
            </a:r>
            <a:r>
              <a:rPr lang="en-US" sz="2600" b="1" i="0" u="none" strike="noStrike" cap="none" dirty="0">
                <a:solidFill>
                  <a:srgbClr val="000000"/>
                </a:solidFill>
                <a:latin typeface="+mn-lt"/>
                <a:sym typeface="Arial"/>
              </a:rPr>
              <a:t>historical analogy </a:t>
            </a:r>
            <a:r>
              <a:rPr lang="en-US" sz="2600" b="0" i="0" u="none" strike="noStrike" cap="none" dirty="0">
                <a:solidFill>
                  <a:srgbClr val="000000"/>
                </a:solidFill>
                <a:latin typeface="+mn-lt"/>
                <a:sym typeface="Arial"/>
              </a:rPr>
              <a:t>approach obtains a forecast through comparative analysis with prior situations.</a:t>
            </a:r>
            <a:endParaRPr sz="2600" dirty="0">
              <a:latin typeface="+mn-lt"/>
            </a:endParaRPr>
          </a:p>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The </a:t>
            </a:r>
            <a:r>
              <a:rPr lang="en-US" sz="2600" b="1" i="0" u="none" strike="noStrike" cap="none" dirty="0">
                <a:solidFill>
                  <a:srgbClr val="000000"/>
                </a:solidFill>
                <a:latin typeface="+mn-lt"/>
                <a:sym typeface="Arial"/>
              </a:rPr>
              <a:t>Delphi method </a:t>
            </a:r>
            <a:r>
              <a:rPr lang="en-US" sz="2600" b="0" i="0" u="none" strike="noStrike" cap="none" dirty="0">
                <a:solidFill>
                  <a:srgbClr val="000000"/>
                </a:solidFill>
                <a:latin typeface="+mn-lt"/>
                <a:sym typeface="Arial"/>
              </a:rPr>
              <a:t>questions an anonymous panel of experts 2-3 times in order to reach a convergence of opinion on the forecasted variable.</a:t>
            </a:r>
            <a:endParaRPr sz="26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Forecasting Time Series with Seasonality</a:t>
            </a:r>
            <a:endParaRPr sz="3600" b="1" i="0" u="none" strike="noStrike" cap="none" dirty="0">
              <a:solidFill>
                <a:srgbClr val="007FA3"/>
              </a:solidFill>
              <a:latin typeface="+mj-lt"/>
              <a:ea typeface="Arial"/>
              <a:cs typeface="Arial"/>
              <a:sym typeface="Arial"/>
            </a:endParaRPr>
          </a:p>
        </p:txBody>
      </p:sp>
      <p:sp>
        <p:nvSpPr>
          <p:cNvPr id="487" name="Content Placeholder 2"/>
          <p:cNvSpPr txBox="1">
            <a:spLocks noGrp="1"/>
          </p:cNvSpPr>
          <p:nvPr>
            <p:ph type="body" idx="1"/>
          </p:nvPr>
        </p:nvSpPr>
        <p:spPr>
          <a:xfrm>
            <a:off x="457199" y="1600201"/>
            <a:ext cx="8162925" cy="40005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When time series exhibit seasonality, different techniques provide better forecasts than the ones we have described:</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Multiple regression models with categorical variables for the seasonal components</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Holt-Winters models, similar to exponential smoothing models in that smoothing constants are used to smooth out variations in the level and seasonal patterns over time. </a:t>
            </a:r>
            <a:endParaRPr sz="24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Title 1"/>
          <p:cNvSpPr txBox="1">
            <a:spLocks noGrp="1"/>
          </p:cNvSpPr>
          <p:nvPr>
            <p:ph type="title"/>
          </p:nvPr>
        </p:nvSpPr>
        <p:spPr>
          <a:xfrm>
            <a:off x="457199" y="215372"/>
            <a:ext cx="8334375" cy="1097280"/>
          </a:xfrm>
          <a:prstGeom prst="rect">
            <a:avLst/>
          </a:prstGeom>
          <a:noFill/>
          <a:ln>
            <a:noFill/>
          </a:ln>
        </p:spPr>
        <p:txBody>
          <a:bodyPr spcFirstLastPara="1" wrap="square" lIns="0" tIns="91425" rIns="0" bIns="0" anchor="b" anchorCtr="0">
            <a:noAutofit/>
          </a:bodyPr>
          <a:lstStyle/>
          <a:p>
            <a:pPr lvl="0"/>
            <a:r>
              <a:rPr lang="en-US" sz="3400" b="1" i="0" u="none" strike="noStrike" cap="none" dirty="0">
                <a:solidFill>
                  <a:srgbClr val="007FA3"/>
                </a:solidFill>
                <a:latin typeface="+mj-lt"/>
                <a:sym typeface="Arial"/>
              </a:rPr>
              <a:t>Example </a:t>
            </a:r>
            <a:r>
              <a:rPr lang="en-US" sz="3400" b="1" i="0" u="none" strike="noStrike" cap="none" dirty="0" smtClean="0">
                <a:solidFill>
                  <a:srgbClr val="007FA3"/>
                </a:solidFill>
                <a:latin typeface="+mj-lt"/>
                <a:sym typeface="Arial"/>
              </a:rPr>
              <a:t>9.13: </a:t>
            </a:r>
            <a:r>
              <a:rPr lang="en-US" sz="3400" b="1" i="0" u="none" strike="noStrike" cap="none" dirty="0">
                <a:solidFill>
                  <a:srgbClr val="007FA3"/>
                </a:solidFill>
                <a:latin typeface="+mj-lt"/>
                <a:sym typeface="Arial"/>
              </a:rPr>
              <a:t>Regression-Based Forecasting for Natural Gas </a:t>
            </a:r>
            <a:r>
              <a:rPr lang="en-US" sz="3400" b="1" i="0" u="none" strike="noStrike" cap="none" dirty="0" smtClean="0">
                <a:solidFill>
                  <a:srgbClr val="007FA3"/>
                </a:solidFill>
                <a:latin typeface="+mj-lt"/>
                <a:sym typeface="Arial"/>
              </a:rPr>
              <a:t>Usage </a:t>
            </a:r>
            <a:r>
              <a:rPr lang="en-US" sz="2000" b="0" dirty="0">
                <a:latin typeface="+mj-lt"/>
              </a:rPr>
              <a:t>(1 of </a:t>
            </a:r>
            <a:r>
              <a:rPr lang="en-US" sz="2000" b="0" dirty="0" smtClean="0">
                <a:latin typeface="+mj-lt"/>
              </a:rPr>
              <a:t>3)</a:t>
            </a:r>
            <a:endParaRPr sz="2000" b="0" i="0" u="none" strike="noStrike" cap="none" dirty="0">
              <a:solidFill>
                <a:srgbClr val="007FA3"/>
              </a:solidFill>
              <a:latin typeface="+mj-lt"/>
              <a:sym typeface="Arial"/>
            </a:endParaRPr>
          </a:p>
        </p:txBody>
      </p:sp>
      <p:sp>
        <p:nvSpPr>
          <p:cNvPr id="493" name="Content Placeholder 2"/>
          <p:cNvSpPr txBox="1">
            <a:spLocks noGrp="1"/>
          </p:cNvSpPr>
          <p:nvPr>
            <p:ph type="body" idx="1"/>
          </p:nvPr>
        </p:nvSpPr>
        <p:spPr>
          <a:xfrm>
            <a:off x="457200" y="1600200"/>
            <a:ext cx="3962400" cy="29337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u="none" strike="noStrike" cap="none" dirty="0">
                <a:solidFill>
                  <a:srgbClr val="000000"/>
                </a:solidFill>
                <a:latin typeface="+mn-lt"/>
                <a:sym typeface="Arial"/>
              </a:rPr>
              <a:t>Gas &amp; Electric Excel file</a:t>
            </a:r>
            <a:endParaRPr sz="2200" dirty="0">
              <a:latin typeface="+mn-lt"/>
            </a:endParaRPr>
          </a:p>
          <a:p>
            <a:pPr marL="256032" marR="0" lvl="0" indent="-256032" algn="l" rtl="0">
              <a:spcAft>
                <a:spcPts val="0"/>
              </a:spcAft>
              <a:buClr>
                <a:srgbClr val="007FA3"/>
              </a:buClr>
              <a:buSzPct val="100000"/>
              <a:buFont typeface="Arial"/>
              <a:buChar char="•"/>
            </a:pPr>
            <a:r>
              <a:rPr lang="en-US" sz="2200" b="0" u="none" strike="noStrike" cap="none" dirty="0">
                <a:solidFill>
                  <a:srgbClr val="000000"/>
                </a:solidFill>
                <a:latin typeface="+mn-lt"/>
                <a:sym typeface="Arial"/>
              </a:rPr>
              <a:t>Use a seasonal categorical variable with </a:t>
            </a:r>
            <a:r>
              <a:rPr lang="en-US" sz="2200" b="0" i="1" u="none" strike="noStrike" cap="none" dirty="0">
                <a:solidFill>
                  <a:srgbClr val="000000"/>
                </a:solidFill>
                <a:latin typeface="+mn-lt"/>
                <a:sym typeface="Arial"/>
              </a:rPr>
              <a:t>k</a:t>
            </a:r>
            <a:r>
              <a:rPr lang="en-US" sz="2200" b="0" u="none" strike="noStrike" cap="none" dirty="0">
                <a:solidFill>
                  <a:srgbClr val="000000"/>
                </a:solidFill>
                <a:latin typeface="+mn-lt"/>
                <a:sym typeface="Arial"/>
              </a:rPr>
              <a:t> = 12 levels.</a:t>
            </a:r>
            <a:endParaRPr sz="2200" dirty="0">
              <a:latin typeface="+mn-lt"/>
            </a:endParaRPr>
          </a:p>
          <a:p>
            <a:pPr marL="256032" marR="0" lvl="0" indent="-256032" algn="l" rtl="0">
              <a:spcAft>
                <a:spcPts val="0"/>
              </a:spcAft>
              <a:buClr>
                <a:srgbClr val="007FA3"/>
              </a:buClr>
              <a:buSzPct val="100000"/>
              <a:buFont typeface="Arial"/>
              <a:buChar char="•"/>
            </a:pPr>
            <a:r>
              <a:rPr lang="en-US" sz="2200" b="0" u="none" strike="noStrike" cap="none" dirty="0">
                <a:solidFill>
                  <a:srgbClr val="000000"/>
                </a:solidFill>
                <a:latin typeface="+mn-lt"/>
                <a:sym typeface="Arial"/>
              </a:rPr>
              <a:t>Construct the regression model using </a:t>
            </a:r>
            <a:r>
              <a:rPr lang="en-US" sz="2200" b="0" i="1" u="none" strike="noStrike" cap="none" dirty="0">
                <a:solidFill>
                  <a:srgbClr val="000000"/>
                </a:solidFill>
                <a:latin typeface="+mn-lt"/>
                <a:sym typeface="Arial"/>
              </a:rPr>
              <a:t>k</a:t>
            </a:r>
            <a:r>
              <a:rPr lang="en-US" sz="2200" b="0" u="none" strike="noStrike" cap="none" dirty="0">
                <a:solidFill>
                  <a:srgbClr val="000000"/>
                </a:solidFill>
                <a:latin typeface="+mn-lt"/>
                <a:sym typeface="Arial"/>
              </a:rPr>
              <a:t> − 1 dummy variables, with January being the reference month.</a:t>
            </a:r>
            <a:endParaRPr sz="2200" b="0" u="none" strike="noStrike" cap="none" dirty="0">
              <a:solidFill>
                <a:srgbClr val="000000"/>
              </a:solidFill>
              <a:latin typeface="+mn-lt"/>
              <a:sym typeface="Arial"/>
            </a:endParaRPr>
          </a:p>
        </p:txBody>
      </p:sp>
      <p:pic>
        <p:nvPicPr>
          <p:cNvPr id="2" name="Picture 1" descr="A graph titled, gas use, is plotted for natural gas usage versus the months of two years. The horizontal axis ranges between the months of January and November in increments of three months. The vertical axis ranges between 0 and 300 in increments of 100. The graph is a curve that passes through the following points. (January, 250), (March, 150), (May, 40), (July, 35), (September, 38), (November, 75), (January, 230), (March, 260), (May, 40), (July, 36), (September, 38), and (November, 75). All values estimated."/>
          <p:cNvPicPr>
            <a:picLocks noChangeAspect="1"/>
          </p:cNvPicPr>
          <p:nvPr/>
        </p:nvPicPr>
        <p:blipFill>
          <a:blip r:embed="rId4"/>
          <a:stretch>
            <a:fillRect/>
          </a:stretch>
        </p:blipFill>
        <p:spPr>
          <a:xfrm>
            <a:off x="4729393" y="1600200"/>
            <a:ext cx="3938357" cy="1871634"/>
          </a:xfrm>
          <a:prstGeom prst="rect">
            <a:avLst/>
          </a:prstGeom>
        </p:spPr>
      </p:pic>
      <p:graphicFrame>
        <p:nvGraphicFramePr>
          <p:cNvPr id="3" name="Object 2" descr="Gas usage = beta sub 0 + beta sub 1 time + beta sub 2 February + beta sub 3 March + beta sub 4 April + beta sub 5 May + beta sub 6 June + beta sub 7 July + beta sub 8 August + beta sub 9 September + beta sub 10 October + beta sub 11 November + beta sub 12 December"/>
          <p:cNvGraphicFramePr>
            <a:graphicFrameLocks noChangeAspect="1"/>
          </p:cNvGraphicFramePr>
          <p:nvPr>
            <p:extLst>
              <p:ext uri="{D42A27DB-BD31-4B8C-83A1-F6EECF244321}">
                <p14:modId xmlns:p14="http://schemas.microsoft.com/office/powerpoint/2010/main" val="3020268371"/>
              </p:ext>
            </p:extLst>
          </p:nvPr>
        </p:nvGraphicFramePr>
        <p:xfrm>
          <a:off x="1324001" y="4645628"/>
          <a:ext cx="5972149" cy="1469422"/>
        </p:xfrm>
        <a:graphic>
          <a:graphicData uri="http://schemas.openxmlformats.org/presentationml/2006/ole">
            <mc:AlternateContent xmlns:mc="http://schemas.openxmlformats.org/markup-compatibility/2006">
              <mc:Choice xmlns:v="urn:schemas-microsoft-com:vml" Requires="v">
                <p:oleObj spid="_x0000_s9341" name="Equation" r:id="rId5" imgW="7226280" imgH="1777680" progId="Equation.DSMT4">
                  <p:embed/>
                </p:oleObj>
              </mc:Choice>
              <mc:Fallback>
                <p:oleObj name="Equation" r:id="rId5" imgW="7226280" imgH="1777680" progId="Equation.DSMT4">
                  <p:embed/>
                  <p:pic>
                    <p:nvPicPr>
                      <p:cNvPr id="0" name=""/>
                      <p:cNvPicPr/>
                      <p:nvPr/>
                    </p:nvPicPr>
                    <p:blipFill>
                      <a:blip r:embed="rId6"/>
                      <a:stretch>
                        <a:fillRect/>
                      </a:stretch>
                    </p:blipFill>
                    <p:spPr>
                      <a:xfrm>
                        <a:off x="1324001" y="4645628"/>
                        <a:ext cx="5972149" cy="146942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Title 1"/>
          <p:cNvSpPr txBox="1">
            <a:spLocks noGrp="1"/>
          </p:cNvSpPr>
          <p:nvPr>
            <p:ph type="title"/>
          </p:nvPr>
        </p:nvSpPr>
        <p:spPr>
          <a:xfrm>
            <a:off x="457200" y="215372"/>
            <a:ext cx="8458200" cy="1097280"/>
          </a:xfrm>
          <a:prstGeom prst="rect">
            <a:avLst/>
          </a:prstGeom>
          <a:noFill/>
          <a:ln>
            <a:noFill/>
          </a:ln>
        </p:spPr>
        <p:txBody>
          <a:bodyPr spcFirstLastPara="1" wrap="square" lIns="0" tIns="91425" rIns="0" bIns="0" anchor="b" anchorCtr="0">
            <a:noAutofit/>
          </a:bodyPr>
          <a:lstStyle/>
          <a:p>
            <a:pPr lvl="0"/>
            <a:r>
              <a:rPr lang="en-US" sz="3400" dirty="0">
                <a:latin typeface="+mj-lt"/>
              </a:rPr>
              <a:t>Example 9.13: Regression-Based Forecasting for Natural Gas Usage </a:t>
            </a:r>
            <a:r>
              <a:rPr lang="en-US" sz="2000" b="0" dirty="0" smtClean="0">
                <a:latin typeface="+mj-lt"/>
              </a:rPr>
              <a:t>(2 </a:t>
            </a:r>
            <a:r>
              <a:rPr lang="en-US" sz="2000" b="0" dirty="0">
                <a:latin typeface="+mj-lt"/>
              </a:rPr>
              <a:t>of 3)</a:t>
            </a:r>
            <a:endParaRPr sz="2000" dirty="0">
              <a:latin typeface="+mj-lt"/>
            </a:endParaRPr>
          </a:p>
        </p:txBody>
      </p:sp>
      <p:sp>
        <p:nvSpPr>
          <p:cNvPr id="501" name="Content Placeholder 2"/>
          <p:cNvSpPr txBox="1">
            <a:spLocks noGrp="1"/>
          </p:cNvSpPr>
          <p:nvPr>
            <p:ph type="body" idx="1"/>
          </p:nvPr>
        </p:nvSpPr>
        <p:spPr>
          <a:xfrm>
            <a:off x="457200" y="1600200"/>
            <a:ext cx="2133600" cy="609599"/>
          </a:xfrm>
          <a:prstGeom prst="rect">
            <a:avLst/>
          </a:prstGeom>
          <a:noFill/>
          <a:ln>
            <a:noFill/>
          </a:ln>
        </p:spPr>
        <p:txBody>
          <a:bodyPr spcFirstLastPara="1" wrap="square" lIns="0" tIns="0" rIns="0" bIns="0" anchor="t" anchorCtr="0">
            <a:noAutofit/>
          </a:bodyPr>
          <a:lstStyle/>
          <a:p>
            <a:pPr marL="256032" indent="-256032">
              <a:buSzPct val="100000"/>
            </a:pPr>
            <a:r>
              <a:rPr lang="en-US" sz="2600" dirty="0">
                <a:solidFill>
                  <a:srgbClr val="000000"/>
                </a:solidFill>
                <a:latin typeface="+mn-lt"/>
              </a:rPr>
              <a:t>Data matrix</a:t>
            </a:r>
            <a:endParaRPr sz="2600" dirty="0">
              <a:solidFill>
                <a:srgbClr val="000000"/>
              </a:solidFill>
              <a:latin typeface="+mn-lt"/>
            </a:endParaRPr>
          </a:p>
        </p:txBody>
      </p:sp>
      <p:pic>
        <p:nvPicPr>
          <p:cNvPr id="2" name="Picture 1" descr="A table titled, gas and electric usage, has 24 rows and 14 columns. The columns have the following headings from left to right. Month, gas use, time, February, March, April, May, June, July, August, September, October, November, December. The row entries are as follows. Row 1. January, 244, 1, 0, 0, 0, 0, 0, 0, 0, 0, 0, 0, 0. Row 2. February, 228, 2, 1, 0, 0, 0, 0, 0, 0, 0, 0, 0, 0. Row 3. March, 153, 3, 0, 1, 0, 0, 0, 0, 0, 0, 0, 0, 0. Row 4. April, 140, 4, 0, 0, 1, 0, 0, 0, 0, 0, 0, 0, 0. Row 5. May, 55, 5, 0, 0, 0, 1, 0, 0, 0, 0, 0, 0, 0. Row 6. June, 34, 6, 0, 0, 0, 0, 1, 0, 0, 0, 0, 0, 0. Row 7. July, 30, 7, 0, 0, 0, 0, 0, 1, 0, 0, 0, 0, 0. Row 8. August, 28, 8, 0, 0, 0, 0, 0, 0, 1, 0, 0, 0, 0. Row 9. September, 29, 9, 0, 0, 0, 0, 0, 0, 0, 1, 0, 0, 0. Row 10. October, 41, 10, 0, 0, 0, 0, 0, 0, 0, 0, 1, 0, 0. Row 11. November, 88, 11, 0, 0, 0, 0, 0, 0, 0, 0, 0, 1, 0. Row 12. December, 199, 12, 0, 0, 0, 0, 0, 0, 0, 0, 0, 0, 1. Row 13. January, 230, 13, 0, 0, 0, 0, 0, 0, 0, 0, 0, 0, 0. Row 14. February, 245, 14, 1, 0, 0, 0, 0, 0, 0, 0, 0, 0, 0. Row 15. March, 247, 15, 0, 1, 0, 0, 0, 0, 0, 0, 0, 0, 0. Row 16. April, 135, 16, 0, 0, 1, 0, 0, 0, 0, 0, 0, 0, 0. Row 17. May, 34, 17, 0, 0, 0, 1, 0, 0, 0, 0, 0, 0, 0. Row 18. June, 33, 18, 0, 0, 0, 0, 1, 0, 0, 0, 0, 0, 0. Row 19. July, 27, 19, 0, 0, 0, 0, 0, 1, 0, 0, 0, 0, 0. Row 20. August, 26, 20, 0, 0, 0, 0, 0, 0, 1, 0, 0, 0, 0. Row 21. September, 28, 21, 0, 0, 0, 0, 0, 0, 0, 1, 0, 0, 0. Row 22. October, 39, 22, 0, 0, 0, 0, 0, 0, 0, 0, 1, 0, 0. Row 23. November, 86, 23, 0, 0, 0, 0, 0, 0, 0, 0, 0, 1, 0. Row 24. December, 188, 24, 0, 0, 0, 0, 0, 0, 0, 0, 0, 0, 1. "/>
          <p:cNvPicPr>
            <a:picLocks noChangeAspect="1"/>
          </p:cNvPicPr>
          <p:nvPr/>
        </p:nvPicPr>
        <p:blipFill>
          <a:blip r:embed="rId3"/>
          <a:stretch>
            <a:fillRect/>
          </a:stretch>
        </p:blipFill>
        <p:spPr>
          <a:xfrm>
            <a:off x="3509564" y="1600200"/>
            <a:ext cx="4791871" cy="457849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Title 1"/>
          <p:cNvSpPr txBox="1">
            <a:spLocks noGrp="1"/>
          </p:cNvSpPr>
          <p:nvPr>
            <p:ph type="title"/>
          </p:nvPr>
        </p:nvSpPr>
        <p:spPr>
          <a:xfrm>
            <a:off x="457200" y="215372"/>
            <a:ext cx="8498560" cy="1097280"/>
          </a:xfrm>
          <a:prstGeom prst="rect">
            <a:avLst/>
          </a:prstGeom>
          <a:noFill/>
          <a:ln>
            <a:noFill/>
          </a:ln>
        </p:spPr>
        <p:txBody>
          <a:bodyPr spcFirstLastPara="1" wrap="square" lIns="0" tIns="91425" rIns="0" bIns="0" anchor="b" anchorCtr="0">
            <a:noAutofit/>
          </a:bodyPr>
          <a:lstStyle/>
          <a:p>
            <a:pPr lvl="0"/>
            <a:r>
              <a:rPr lang="en-US" sz="3400" dirty="0">
                <a:latin typeface="+mj-lt"/>
              </a:rPr>
              <a:t>Example 9.13: Regression-Based Forecasting for Natural Gas Usage </a:t>
            </a:r>
            <a:r>
              <a:rPr lang="en-US" sz="2000" b="0" dirty="0" smtClean="0">
                <a:latin typeface="+mj-lt"/>
              </a:rPr>
              <a:t>(3 </a:t>
            </a:r>
            <a:r>
              <a:rPr lang="en-US" sz="2000" b="0" dirty="0">
                <a:latin typeface="+mj-lt"/>
              </a:rPr>
              <a:t>of 3)</a:t>
            </a:r>
            <a:endParaRPr dirty="0">
              <a:latin typeface="+mj-lt"/>
            </a:endParaRPr>
          </a:p>
        </p:txBody>
      </p:sp>
      <p:sp>
        <p:nvSpPr>
          <p:cNvPr id="508" name="Content Placeholder 2"/>
          <p:cNvSpPr txBox="1">
            <a:spLocks noGrp="1"/>
          </p:cNvSpPr>
          <p:nvPr>
            <p:ph type="body" idx="1"/>
          </p:nvPr>
        </p:nvSpPr>
        <p:spPr>
          <a:xfrm>
            <a:off x="457200" y="1562100"/>
            <a:ext cx="2373086" cy="1465217"/>
          </a:xfrm>
          <a:prstGeom prst="rect">
            <a:avLst/>
          </a:prstGeom>
          <a:noFill/>
          <a:ln>
            <a:noFill/>
          </a:ln>
        </p:spPr>
        <p:txBody>
          <a:bodyPr spcFirstLastPara="1" wrap="square" lIns="0" tIns="0" rIns="0" bIns="0" anchor="t" anchorCtr="0">
            <a:noAutofit/>
          </a:bodyPr>
          <a:lstStyle/>
          <a:p>
            <a:pPr marL="256032" lvl="0" indent="-256032">
              <a:buSzPct val="100000"/>
            </a:pPr>
            <a:r>
              <a:rPr lang="en-US" sz="2000" dirty="0">
                <a:solidFill>
                  <a:srgbClr val="000000"/>
                </a:solidFill>
                <a:latin typeface="+mn-lt"/>
              </a:rPr>
              <a:t>Final regression results (time and February were insignificant)</a:t>
            </a:r>
            <a:endParaRPr sz="2000" dirty="0">
              <a:solidFill>
                <a:srgbClr val="000000"/>
              </a:solidFill>
              <a:latin typeface="+mn-lt"/>
            </a:endParaRPr>
          </a:p>
        </p:txBody>
      </p:sp>
      <p:pic>
        <p:nvPicPr>
          <p:cNvPr id="2" name="Picture 1" descr="An Excel sheet titled, Summary output, has three tables. The first table titled, Regression statistics, has 1 row and 5 columns. The columns have the following headings from left to right. Multiple R, R squared, Adjusted R squared, Standard error, Observations. The row entries are as follows. Row 1. 0.985481, 0.971173, 0.948998, 19.54433, 24. The second table titled, ANOVA, has 3 rows and 6 columns. The columns have the following headings from left to right. Model, d f, S S, M S, F, Significance F. The row entries are as follows. Row 1. Regression, 10, 167292.2083, 16729.22083, 43.79597661, 2.33344 E to the negative eighth power. Row 2. Residual, 13, 4965.75, 381.9807692, blank, blank. Row 3. Total, 23, 172257.9583, blank, blank, blank. The third table has 11 rows and 9 columns. The columns have the following headings from left to right. Value, Coefficients, Standard error, t Stat, P value, Lower 95%, Upper 95%, Lower 95.0%, Upper 95.0%. The row entries are as follows. Row 1. Intercept, 236.75, 9.772164157, 24.22697738, 3.33921 E negative12, 215.6385228, 257.8614772, 215.6385228, 257.8614772. Row 2. March, negative 36.75, 16.92588482, negative 2.171230656, 0.049016211, negative 73.31615105, negative 0.183848953, negative 73.31615105, negative 0.183848953. Row 3. April, negative 99.25, 16.92588482, negative 5.863799799, 5.56 E to the negative 05 power, negative 135.816151, negative 62.68384895, negative 135.816151, negative 62.68384895. Row 4. May, negative 192.25, 16.92588482, negative 11.35834268, 4.03 E to the negative 08 power, negative 228.816151, negative 155.683849, negative 228.816151, negative 155.683849. Row 5. June, negative 203.25, 16.92588482, negative 12.00823485, 2.07 E to the negative 08 power, negative 239.816151, negative 166.683849, negative 239.816151, negative 166.683849. Row 6. July, negative 208.25, 16.92588482, negative 12.30364038, 1.55 E to the negative 08 power, negative 244.816151, negative 171.683849, negative 244.816151, negative 171.683849. Row 7. August, negative 209.75, 16.92588482, negative 12.39226204, 1.42 E to the negative 08 power, negative 246.316151, negative 173.183849, negative 246.316151, negative 173.183849. Row 8. September, negative 208.25, 16.92588482, negative 12.30364038, 1.55 E to the negative 08 power, negative 244.816151, negative 171.683849, negative 244.816151, negative 171.683849. Row 9. October, negative 196.75, 16.92588482, negative 11.62420766, 3.06 E to the negative 08 power, negative 233.316151, negative 160.183849, negative 233.316151, negative 160.183849. Row 10. November, negative 149.75, 16.92588482, negative 8.847395666, 7.30 E to the negative 07 power, negative 186.316151, negative 113.183849, negative 186.316151, negative 113.183849. Row 11. December, negative 43.25, 16.92588482, negative 2.555257847, 0.023953114, negative 79.81615105, negative 6.683848953, negative 79.81615105, negative 6.683848953.  "/>
          <p:cNvPicPr>
            <a:picLocks noChangeAspect="1"/>
          </p:cNvPicPr>
          <p:nvPr/>
        </p:nvPicPr>
        <p:blipFill>
          <a:blip r:embed="rId4"/>
          <a:stretch>
            <a:fillRect/>
          </a:stretch>
        </p:blipFill>
        <p:spPr>
          <a:xfrm>
            <a:off x="3107954" y="1562100"/>
            <a:ext cx="5633192" cy="3048264"/>
          </a:xfrm>
          <a:prstGeom prst="rect">
            <a:avLst/>
          </a:prstGeom>
        </p:spPr>
      </p:pic>
      <p:graphicFrame>
        <p:nvGraphicFramePr>
          <p:cNvPr id="7" name="Object 6" descr="gas usage = 236.75 minus 36.75 March minus 99.25 april, negative 192.25 may minus 203.25 june minus 208.25 july, negative 209.75 august minus 208.25 september, negative 196.75 october minus 149.75 November, negative 43.25 december"/>
          <p:cNvGraphicFramePr>
            <a:graphicFrameLocks noChangeAspect="1"/>
          </p:cNvGraphicFramePr>
          <p:nvPr>
            <p:extLst>
              <p:ext uri="{D42A27DB-BD31-4B8C-83A1-F6EECF244321}">
                <p14:modId xmlns:p14="http://schemas.microsoft.com/office/powerpoint/2010/main" val="3242582974"/>
              </p:ext>
            </p:extLst>
          </p:nvPr>
        </p:nvGraphicFramePr>
        <p:xfrm>
          <a:off x="2125663" y="4689475"/>
          <a:ext cx="5162550" cy="1593850"/>
        </p:xfrm>
        <a:graphic>
          <a:graphicData uri="http://schemas.openxmlformats.org/presentationml/2006/ole">
            <mc:AlternateContent xmlns:mc="http://schemas.openxmlformats.org/markup-compatibility/2006">
              <mc:Choice xmlns:v="urn:schemas-microsoft-com:vml" Requires="v">
                <p:oleObj spid="_x0000_s10362" name="Equation" r:id="rId5" imgW="6870600" imgH="2120760" progId="Equation.DSMT4">
                  <p:embed/>
                </p:oleObj>
              </mc:Choice>
              <mc:Fallback>
                <p:oleObj name="Equation" r:id="rId5" imgW="6870600" imgH="2120760" progId="Equation.DSMT4">
                  <p:embed/>
                  <p:pic>
                    <p:nvPicPr>
                      <p:cNvPr id="3" name="Object 2"/>
                      <p:cNvPicPr/>
                      <p:nvPr/>
                    </p:nvPicPr>
                    <p:blipFill>
                      <a:blip r:embed="rId6"/>
                      <a:stretch>
                        <a:fillRect/>
                      </a:stretch>
                    </p:blipFill>
                    <p:spPr>
                      <a:xfrm>
                        <a:off x="2125663" y="4689475"/>
                        <a:ext cx="5162550" cy="15938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200" b="1" i="0" u="none" strike="noStrike" cap="none" dirty="0">
                <a:solidFill>
                  <a:srgbClr val="007FA3"/>
                </a:solidFill>
                <a:latin typeface="+mj-lt"/>
                <a:ea typeface="Arial"/>
                <a:cs typeface="Arial"/>
                <a:sym typeface="Arial"/>
              </a:rPr>
              <a:t>Holt-Winters Models for Forecasting Time Series with Seasonality and </a:t>
            </a:r>
            <a:r>
              <a:rPr lang="en-US" sz="3200" b="1" i="0" u="none" strike="noStrike" cap="none" dirty="0" smtClean="0">
                <a:solidFill>
                  <a:srgbClr val="007FA3"/>
                </a:solidFill>
                <a:latin typeface="+mj-lt"/>
                <a:ea typeface="Arial"/>
                <a:cs typeface="Arial"/>
                <a:sym typeface="Arial"/>
              </a:rPr>
              <a:t>No Trend</a:t>
            </a:r>
            <a:endParaRPr sz="3200" b="1" i="0" u="none" strike="noStrike" cap="none" dirty="0">
              <a:solidFill>
                <a:srgbClr val="007FA3"/>
              </a:solidFill>
              <a:latin typeface="+mj-lt"/>
              <a:ea typeface="Arial"/>
              <a:cs typeface="Arial"/>
              <a:sym typeface="Arial"/>
            </a:endParaRPr>
          </a:p>
        </p:txBody>
      </p:sp>
      <p:sp>
        <p:nvSpPr>
          <p:cNvPr id="516" name="Content Placeholder 2"/>
          <p:cNvSpPr txBox="1">
            <a:spLocks noGrp="1"/>
          </p:cNvSpPr>
          <p:nvPr>
            <p:ph type="body" idx="1"/>
          </p:nvPr>
        </p:nvSpPr>
        <p:spPr>
          <a:xfrm>
            <a:off x="457200" y="1600200"/>
            <a:ext cx="8229600" cy="117783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The </a:t>
            </a:r>
            <a:r>
              <a:rPr lang="en-US" sz="2000" b="1" i="0" u="none" strike="noStrike" cap="none" dirty="0">
                <a:solidFill>
                  <a:srgbClr val="000000"/>
                </a:solidFill>
                <a:latin typeface="+mn-lt"/>
                <a:ea typeface="Arial"/>
                <a:cs typeface="Arial"/>
                <a:sym typeface="Arial"/>
              </a:rPr>
              <a:t>Holt-Winters additive </a:t>
            </a:r>
            <a:r>
              <a:rPr lang="en-US" sz="2000" b="1" i="0" u="none" strike="noStrike" cap="none" dirty="0" smtClean="0">
                <a:solidFill>
                  <a:srgbClr val="000000"/>
                </a:solidFill>
                <a:latin typeface="+mn-lt"/>
                <a:ea typeface="Arial"/>
                <a:cs typeface="Arial"/>
                <a:sym typeface="Arial"/>
              </a:rPr>
              <a:t>seasonality model with no trend </a:t>
            </a:r>
            <a:r>
              <a:rPr lang="en-US" sz="2000" b="0" i="0" u="none" strike="noStrike" cap="none" dirty="0" smtClean="0">
                <a:solidFill>
                  <a:srgbClr val="000000"/>
                </a:solidFill>
                <a:latin typeface="+mn-lt"/>
                <a:ea typeface="Arial"/>
                <a:cs typeface="Arial"/>
                <a:sym typeface="Arial"/>
              </a:rPr>
              <a:t>applies </a:t>
            </a:r>
            <a:r>
              <a:rPr lang="en-US" sz="2000" b="0" i="0" u="none" strike="noStrike" cap="none" dirty="0">
                <a:solidFill>
                  <a:srgbClr val="000000"/>
                </a:solidFill>
                <a:latin typeface="+mn-lt"/>
                <a:ea typeface="Arial"/>
                <a:cs typeface="Arial"/>
                <a:sym typeface="Arial"/>
              </a:rPr>
              <a:t>to time series with relatively stable seasonality and is based on the equation</a:t>
            </a:r>
            <a:endParaRPr sz="2000" b="0" i="0" u="none" strike="noStrike" cap="none" dirty="0">
              <a:solidFill>
                <a:srgbClr val="000000"/>
              </a:solidFill>
              <a:latin typeface="+mn-lt"/>
              <a:ea typeface="Arial"/>
              <a:cs typeface="Arial"/>
              <a:sym typeface="Arial"/>
            </a:endParaRPr>
          </a:p>
        </p:txBody>
      </p:sp>
      <p:graphicFrame>
        <p:nvGraphicFramePr>
          <p:cNvPr id="4" name="Object 3" descr="F sub start expression t + k end expression = a sub t + s sub start expression t minus s + k end expression, This equation is labeled, 9.10."/>
          <p:cNvGraphicFramePr>
            <a:graphicFrameLocks noChangeAspect="1"/>
          </p:cNvGraphicFramePr>
          <p:nvPr>
            <p:extLst>
              <p:ext uri="{D42A27DB-BD31-4B8C-83A1-F6EECF244321}">
                <p14:modId xmlns:p14="http://schemas.microsoft.com/office/powerpoint/2010/main" val="3213372020"/>
              </p:ext>
            </p:extLst>
          </p:nvPr>
        </p:nvGraphicFramePr>
        <p:xfrm>
          <a:off x="1377950" y="2817933"/>
          <a:ext cx="5118100" cy="381000"/>
        </p:xfrm>
        <a:graphic>
          <a:graphicData uri="http://schemas.openxmlformats.org/presentationml/2006/ole">
            <mc:AlternateContent xmlns:mc="http://schemas.openxmlformats.org/markup-compatibility/2006">
              <mc:Choice xmlns:v="urn:schemas-microsoft-com:vml" Requires="v">
                <p:oleObj spid="_x0000_s11504" name="Equation" r:id="rId4" imgW="5117760" imgH="380880" progId="Equation.DSMT4">
                  <p:embed/>
                </p:oleObj>
              </mc:Choice>
              <mc:Fallback>
                <p:oleObj name="Equation" r:id="rId4" imgW="5117760" imgH="380880" progId="Equation.DSMT4">
                  <p:embed/>
                  <p:pic>
                    <p:nvPicPr>
                      <p:cNvPr id="0" name=""/>
                      <p:cNvPicPr/>
                      <p:nvPr/>
                    </p:nvPicPr>
                    <p:blipFill>
                      <a:blip r:embed="rId5"/>
                      <a:stretch>
                        <a:fillRect/>
                      </a:stretch>
                    </p:blipFill>
                    <p:spPr>
                      <a:xfrm>
                        <a:off x="1377950" y="2817933"/>
                        <a:ext cx="5118100" cy="381000"/>
                      </a:xfrm>
                      <a:prstGeom prst="rect">
                        <a:avLst/>
                      </a:prstGeom>
                    </p:spPr>
                  </p:pic>
                </p:oleObj>
              </mc:Fallback>
            </mc:AlternateContent>
          </a:graphicData>
        </a:graphic>
      </p:graphicFrame>
      <p:sp>
        <p:nvSpPr>
          <p:cNvPr id="518" name="Content Placeholder 3"/>
          <p:cNvSpPr txBox="1">
            <a:spLocks noGrp="1"/>
          </p:cNvSpPr>
          <p:nvPr>
            <p:ph type="body" idx="2"/>
          </p:nvPr>
        </p:nvSpPr>
        <p:spPr>
          <a:xfrm>
            <a:off x="457200" y="3276599"/>
            <a:ext cx="8229600" cy="111442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The </a:t>
            </a:r>
            <a:r>
              <a:rPr lang="en-US" sz="2000" b="1" i="0" u="none" strike="noStrike" cap="none" dirty="0">
                <a:solidFill>
                  <a:srgbClr val="000000"/>
                </a:solidFill>
                <a:latin typeface="+mn-lt"/>
                <a:sym typeface="Arial"/>
              </a:rPr>
              <a:t>Holt-Winters multiplicative </a:t>
            </a:r>
            <a:r>
              <a:rPr lang="en-US" sz="2000" b="1" i="0" u="none" strike="noStrike" cap="none" dirty="0" smtClean="0">
                <a:solidFill>
                  <a:srgbClr val="000000"/>
                </a:solidFill>
                <a:latin typeface="+mn-lt"/>
                <a:sym typeface="Arial"/>
              </a:rPr>
              <a:t>seasonality model with no trend  </a:t>
            </a:r>
            <a:r>
              <a:rPr lang="en-US" sz="2000" b="0" i="0" u="none" strike="noStrike" cap="none" dirty="0">
                <a:solidFill>
                  <a:srgbClr val="000000"/>
                </a:solidFill>
                <a:latin typeface="+mn-lt"/>
                <a:sym typeface="Arial"/>
              </a:rPr>
              <a:t>applies to time series whose amplitude increases or decreases over time and is</a:t>
            </a:r>
            <a:endParaRPr dirty="0">
              <a:latin typeface="+mn-lt"/>
            </a:endParaRPr>
          </a:p>
        </p:txBody>
      </p:sp>
      <p:graphicFrame>
        <p:nvGraphicFramePr>
          <p:cNvPr id="9" name="Object 8" descr="F sub start expression t + k end expression = a sub t, S sub start expression t minus s + k end expression, This equation is labeled, 9.11."/>
          <p:cNvGraphicFramePr>
            <a:graphicFrameLocks noChangeAspect="1"/>
          </p:cNvGraphicFramePr>
          <p:nvPr>
            <p:extLst>
              <p:ext uri="{D42A27DB-BD31-4B8C-83A1-F6EECF244321}">
                <p14:modId xmlns:p14="http://schemas.microsoft.com/office/powerpoint/2010/main" val="3947147881"/>
              </p:ext>
            </p:extLst>
          </p:nvPr>
        </p:nvGraphicFramePr>
        <p:xfrm>
          <a:off x="1774825" y="4508588"/>
          <a:ext cx="4800600" cy="381000"/>
        </p:xfrm>
        <a:graphic>
          <a:graphicData uri="http://schemas.openxmlformats.org/presentationml/2006/ole">
            <mc:AlternateContent xmlns:mc="http://schemas.openxmlformats.org/markup-compatibility/2006">
              <mc:Choice xmlns:v="urn:schemas-microsoft-com:vml" Requires="v">
                <p:oleObj spid="_x0000_s11505" name="Equation" r:id="rId6" imgW="4800600" imgH="380880" progId="Equation.DSMT4">
                  <p:embed/>
                </p:oleObj>
              </mc:Choice>
              <mc:Fallback>
                <p:oleObj name="Equation" r:id="rId6" imgW="4800600" imgH="380880" progId="Equation.DSMT4">
                  <p:embed/>
                  <p:pic>
                    <p:nvPicPr>
                      <p:cNvPr id="4" name="Object 3"/>
                      <p:cNvPicPr/>
                      <p:nvPr/>
                    </p:nvPicPr>
                    <p:blipFill>
                      <a:blip r:embed="rId7"/>
                      <a:stretch>
                        <a:fillRect/>
                      </a:stretch>
                    </p:blipFill>
                    <p:spPr>
                      <a:xfrm>
                        <a:off x="1774825" y="4508588"/>
                        <a:ext cx="4800600" cy="381000"/>
                      </a:xfrm>
                      <a:prstGeom prst="rect">
                        <a:avLst/>
                      </a:prstGeom>
                    </p:spPr>
                  </p:pic>
                </p:oleObj>
              </mc:Fallback>
            </mc:AlternateContent>
          </a:graphicData>
        </a:graphic>
      </p:graphicFrame>
      <p:sp>
        <p:nvSpPr>
          <p:cNvPr id="520" name="Content Placeholder 4"/>
          <p:cNvSpPr txBox="1">
            <a:spLocks noGrp="1"/>
          </p:cNvSpPr>
          <p:nvPr>
            <p:ph type="body" idx="3"/>
          </p:nvPr>
        </p:nvSpPr>
        <p:spPr>
          <a:xfrm>
            <a:off x="885824" y="5207182"/>
            <a:ext cx="7800976" cy="609600"/>
          </a:xfrm>
          <a:prstGeom prst="rect">
            <a:avLst/>
          </a:prstGeom>
          <a:noFill/>
          <a:ln>
            <a:noFill/>
          </a:ln>
        </p:spPr>
        <p:txBody>
          <a:bodyPr spcFirstLastPara="1" wrap="square" lIns="0" tIns="0" rIns="0" bIns="0" anchor="t" anchorCtr="0">
            <a:noAutofit/>
          </a:bodyPr>
          <a:lstStyle/>
          <a:p>
            <a:pPr marL="0" lvl="1" indent="0">
              <a:spcBef>
                <a:spcPts val="0"/>
              </a:spcBef>
              <a:buSzPts val="2400"/>
              <a:buNone/>
            </a:pPr>
            <a:r>
              <a:rPr lang="en-US" sz="2000" b="0" i="0" u="none" strike="noStrike" cap="none" dirty="0">
                <a:solidFill>
                  <a:srgbClr val="000000"/>
                </a:solidFill>
                <a:latin typeface="+mn-lt"/>
                <a:sym typeface="Arial"/>
              </a:rPr>
              <a:t>A chart of the time series should be viewed first to identify the appropriate type of model to use.</a:t>
            </a:r>
            <a:endParaRPr dirty="0">
              <a:latin typeface="+mn-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Holt-Winters Additive Seasonality Model with No Trend </a:t>
            </a:r>
            <a:r>
              <a:rPr lang="en-US" sz="2000" b="0" dirty="0">
                <a:latin typeface="+mj-lt"/>
              </a:rPr>
              <a:t>(1 of 2)</a:t>
            </a:r>
            <a:endParaRPr lang="en-US" dirty="0">
              <a:latin typeface="+mj-lt"/>
            </a:endParaRPr>
          </a:p>
        </p:txBody>
      </p:sp>
      <p:sp>
        <p:nvSpPr>
          <p:cNvPr id="7" name="Content Placeholder 2"/>
          <p:cNvSpPr>
            <a:spLocks noGrp="1"/>
          </p:cNvSpPr>
          <p:nvPr>
            <p:ph type="body" idx="1"/>
          </p:nvPr>
        </p:nvSpPr>
        <p:spPr>
          <a:xfrm>
            <a:off x="457200" y="1600201"/>
            <a:ext cx="8229600" cy="640262"/>
          </a:xfrm>
        </p:spPr>
        <p:txBody>
          <a:bodyPr/>
          <a:lstStyle/>
          <a:p>
            <a:pPr marL="256032" indent="-256032">
              <a:buSzPct val="100000"/>
            </a:pPr>
            <a:r>
              <a:rPr lang="en-US" sz="2400" dirty="0" smtClean="0">
                <a:latin typeface="+mn-lt"/>
              </a:rPr>
              <a:t>The </a:t>
            </a:r>
            <a:r>
              <a:rPr lang="en-US" sz="2400" dirty="0">
                <a:latin typeface="+mn-lt"/>
              </a:rPr>
              <a:t>level and seasonal factors are </a:t>
            </a:r>
            <a:r>
              <a:rPr lang="en-US" sz="2400" dirty="0" smtClean="0">
                <a:latin typeface="+mn-lt"/>
              </a:rPr>
              <a:t>estimated as</a:t>
            </a:r>
            <a:endParaRPr lang="en-US" sz="2400" dirty="0">
              <a:latin typeface="+mn-lt"/>
            </a:endParaRPr>
          </a:p>
        </p:txBody>
      </p:sp>
      <p:graphicFrame>
        <p:nvGraphicFramePr>
          <p:cNvPr id="3" name="Object 2" descr="Level component colon a sub t = alpha left parenthesis A sub t minus S sub start expression t minus s end expression pa + left parenthesis 1 minus alpha right parenthesis a sub start expression t minus 1 end expression. Seasonal component colon S sub t = gamma left parenthesis A sub t minus a sub t right parenthesis + left parenthesis 1 minus gamma right parenthesis S sub start expression t minus s end expression, This equation is labeled, 9.12."/>
          <p:cNvGraphicFramePr>
            <a:graphicFrameLocks noChangeAspect="1"/>
          </p:cNvGraphicFramePr>
          <p:nvPr>
            <p:extLst>
              <p:ext uri="{D42A27DB-BD31-4B8C-83A1-F6EECF244321}">
                <p14:modId xmlns:p14="http://schemas.microsoft.com/office/powerpoint/2010/main" val="1116910416"/>
              </p:ext>
            </p:extLst>
          </p:nvPr>
        </p:nvGraphicFramePr>
        <p:xfrm>
          <a:off x="901700" y="2555875"/>
          <a:ext cx="7031038" cy="714375"/>
        </p:xfrm>
        <a:graphic>
          <a:graphicData uri="http://schemas.openxmlformats.org/presentationml/2006/ole">
            <mc:AlternateContent xmlns:mc="http://schemas.openxmlformats.org/markup-compatibility/2006">
              <mc:Choice xmlns:v="urn:schemas-microsoft-com:vml" Requires="v">
                <p:oleObj spid="_x0000_s12524" name="Equation" r:id="rId3" imgW="8508960" imgH="863280" progId="Equation.DSMT4">
                  <p:embed/>
                </p:oleObj>
              </mc:Choice>
              <mc:Fallback>
                <p:oleObj name="Equation" r:id="rId3" imgW="8508960" imgH="863280" progId="Equation.DSMT4">
                  <p:embed/>
                  <p:pic>
                    <p:nvPicPr>
                      <p:cNvPr id="0" name=""/>
                      <p:cNvPicPr/>
                      <p:nvPr/>
                    </p:nvPicPr>
                    <p:blipFill>
                      <a:blip r:embed="rId4"/>
                      <a:stretch>
                        <a:fillRect/>
                      </a:stretch>
                    </p:blipFill>
                    <p:spPr>
                      <a:xfrm>
                        <a:off x="901700" y="2555875"/>
                        <a:ext cx="7031038" cy="714375"/>
                      </a:xfrm>
                      <a:prstGeom prst="rect">
                        <a:avLst/>
                      </a:prstGeom>
                    </p:spPr>
                  </p:pic>
                </p:oleObj>
              </mc:Fallback>
            </mc:AlternateContent>
          </a:graphicData>
        </a:graphic>
      </p:graphicFrame>
      <p:sp>
        <p:nvSpPr>
          <p:cNvPr id="2" name="Content Placeholder 3"/>
          <p:cNvSpPr>
            <a:spLocks noGrp="1"/>
          </p:cNvSpPr>
          <p:nvPr>
            <p:ph type="body" idx="2"/>
          </p:nvPr>
        </p:nvSpPr>
        <p:spPr>
          <a:xfrm>
            <a:off x="457200" y="3505200"/>
            <a:ext cx="8229600" cy="676275"/>
          </a:xfrm>
        </p:spPr>
        <p:txBody>
          <a:bodyPr/>
          <a:lstStyle/>
          <a:p>
            <a:pPr marL="256032" indent="-256032">
              <a:buSzPct val="100000"/>
            </a:pPr>
            <a:r>
              <a:rPr lang="en-US" sz="2400" dirty="0">
                <a:latin typeface="+mn-lt"/>
              </a:rPr>
              <a:t>The forecast for the next period </a:t>
            </a:r>
            <a:r>
              <a:rPr lang="en-US" sz="2400" dirty="0" smtClean="0">
                <a:latin typeface="+mn-lt"/>
              </a:rPr>
              <a:t>is</a:t>
            </a:r>
            <a:endParaRPr lang="en-US" sz="2400" dirty="0">
              <a:latin typeface="+mn-lt"/>
            </a:endParaRPr>
          </a:p>
        </p:txBody>
      </p:sp>
      <p:graphicFrame>
        <p:nvGraphicFramePr>
          <p:cNvPr id="4" name="Object 3" descr="F sub start expression t + 1 end expression = a sub t + S sub start expression t minus s + 1 end expression"/>
          <p:cNvGraphicFramePr>
            <a:graphicFrameLocks noChangeAspect="1"/>
          </p:cNvGraphicFramePr>
          <p:nvPr>
            <p:extLst>
              <p:ext uri="{D42A27DB-BD31-4B8C-83A1-F6EECF244321}">
                <p14:modId xmlns:p14="http://schemas.microsoft.com/office/powerpoint/2010/main" val="4101955644"/>
              </p:ext>
            </p:extLst>
          </p:nvPr>
        </p:nvGraphicFramePr>
        <p:xfrm>
          <a:off x="2728595" y="4534444"/>
          <a:ext cx="2207260" cy="419100"/>
        </p:xfrm>
        <a:graphic>
          <a:graphicData uri="http://schemas.openxmlformats.org/presentationml/2006/ole">
            <mc:AlternateContent xmlns:mc="http://schemas.openxmlformats.org/markup-compatibility/2006">
              <mc:Choice xmlns:v="urn:schemas-microsoft-com:vml" Requires="v">
                <p:oleObj spid="_x0000_s12525" name="Equation" r:id="rId5" imgW="2006280" imgH="380880" progId="Equation.DSMT4">
                  <p:embed/>
                </p:oleObj>
              </mc:Choice>
              <mc:Fallback>
                <p:oleObj name="Equation" r:id="rId5" imgW="2006280" imgH="380880" progId="Equation.DSMT4">
                  <p:embed/>
                  <p:pic>
                    <p:nvPicPr>
                      <p:cNvPr id="0" name=""/>
                      <p:cNvPicPr/>
                      <p:nvPr/>
                    </p:nvPicPr>
                    <p:blipFill>
                      <a:blip r:embed="rId6"/>
                      <a:stretch>
                        <a:fillRect/>
                      </a:stretch>
                    </p:blipFill>
                    <p:spPr>
                      <a:xfrm>
                        <a:off x="2728595" y="4534444"/>
                        <a:ext cx="2207260" cy="419100"/>
                      </a:xfrm>
                      <a:prstGeom prst="rect">
                        <a:avLst/>
                      </a:prstGeom>
                    </p:spPr>
                  </p:pic>
                </p:oleObj>
              </mc:Fallback>
            </mc:AlternateContent>
          </a:graphicData>
        </a:graphic>
      </p:graphicFrame>
    </p:spTree>
    <p:extLst>
      <p:ext uri="{BB962C8B-B14F-4D97-AF65-F5344CB8AC3E}">
        <p14:creationId xmlns:p14="http://schemas.microsoft.com/office/powerpoint/2010/main" val="1614002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Holt-Winters Additive Seasonality Model with No </a:t>
            </a:r>
            <a:r>
              <a:rPr lang="en-US" dirty="0" smtClean="0">
                <a:latin typeface="+mj-lt"/>
              </a:rPr>
              <a:t>Trend </a:t>
            </a:r>
            <a:r>
              <a:rPr lang="en-US" sz="2000" b="0" dirty="0" smtClean="0">
                <a:latin typeface="+mj-lt"/>
              </a:rPr>
              <a:t>(2 </a:t>
            </a:r>
            <a:r>
              <a:rPr lang="en-US" sz="2000" b="0" dirty="0">
                <a:latin typeface="+mj-lt"/>
              </a:rPr>
              <a:t>of 2)</a:t>
            </a:r>
            <a:endParaRPr lang="en-US" dirty="0">
              <a:latin typeface="+mj-lt"/>
            </a:endParaRPr>
          </a:p>
        </p:txBody>
      </p:sp>
      <p:sp>
        <p:nvSpPr>
          <p:cNvPr id="5" name="Content Placeholder 2"/>
          <p:cNvSpPr>
            <a:spLocks noGrp="1"/>
          </p:cNvSpPr>
          <p:nvPr>
            <p:ph type="body" idx="1"/>
          </p:nvPr>
        </p:nvSpPr>
        <p:spPr/>
        <p:txBody>
          <a:bodyPr/>
          <a:lstStyle/>
          <a:p>
            <a:pPr marL="256032" indent="-256032">
              <a:buSzPct val="100000"/>
            </a:pPr>
            <a:r>
              <a:rPr lang="en-US" sz="2400" dirty="0">
                <a:latin typeface="+mn-lt"/>
              </a:rPr>
              <a:t>Estimate the level and seasonal factors for the first </a:t>
            </a:r>
            <a:r>
              <a:rPr lang="en-US" sz="2400" i="1" dirty="0">
                <a:latin typeface="+mn-lt"/>
              </a:rPr>
              <a:t>s</a:t>
            </a:r>
            <a:r>
              <a:rPr lang="en-US" sz="2400" dirty="0">
                <a:latin typeface="+mn-lt"/>
              </a:rPr>
              <a:t> periods (that is, the length of a season</a:t>
            </a:r>
            <a:r>
              <a:rPr lang="en-US" sz="2400" dirty="0" smtClean="0">
                <a:latin typeface="+mn-lt"/>
              </a:rPr>
              <a:t>)</a:t>
            </a:r>
            <a:endParaRPr lang="en-US" sz="2400" dirty="0">
              <a:latin typeface="+mn-lt"/>
            </a:endParaRPr>
          </a:p>
        </p:txBody>
      </p:sp>
      <p:graphicFrame>
        <p:nvGraphicFramePr>
          <p:cNvPr id="10" name="Object 9" descr="A sub t = start fraction 1 over s end fraction summation of A sub I, for t = 1, 2, and so on s, from I = 1 to s. This equation is labeled, 9.13."/>
          <p:cNvGraphicFramePr>
            <a:graphicFrameLocks noChangeAspect="1"/>
          </p:cNvGraphicFramePr>
          <p:nvPr>
            <p:extLst>
              <p:ext uri="{D42A27DB-BD31-4B8C-83A1-F6EECF244321}">
                <p14:modId xmlns:p14="http://schemas.microsoft.com/office/powerpoint/2010/main" val="873459674"/>
              </p:ext>
            </p:extLst>
          </p:nvPr>
        </p:nvGraphicFramePr>
        <p:xfrm>
          <a:off x="1285875" y="2871404"/>
          <a:ext cx="5867400" cy="723900"/>
        </p:xfrm>
        <a:graphic>
          <a:graphicData uri="http://schemas.openxmlformats.org/presentationml/2006/ole">
            <mc:AlternateContent xmlns:mc="http://schemas.openxmlformats.org/markup-compatibility/2006">
              <mc:Choice xmlns:v="urn:schemas-microsoft-com:vml" Requires="v">
                <p:oleObj spid="_x0000_s13656" name="Equation" r:id="rId3" imgW="5867280" imgH="723600" progId="Equation.DSMT4">
                  <p:embed/>
                </p:oleObj>
              </mc:Choice>
              <mc:Fallback>
                <p:oleObj name="Equation" r:id="rId3" imgW="5867280" imgH="723600" progId="Equation.DSMT4">
                  <p:embed/>
                  <p:pic>
                    <p:nvPicPr>
                      <p:cNvPr id="0" name=""/>
                      <p:cNvPicPr/>
                      <p:nvPr/>
                    </p:nvPicPr>
                    <p:blipFill>
                      <a:blip r:embed="rId4"/>
                      <a:stretch>
                        <a:fillRect/>
                      </a:stretch>
                    </p:blipFill>
                    <p:spPr>
                      <a:xfrm>
                        <a:off x="1285875" y="2871404"/>
                        <a:ext cx="5867400" cy="723900"/>
                      </a:xfrm>
                      <a:prstGeom prst="rect">
                        <a:avLst/>
                      </a:prstGeom>
                    </p:spPr>
                  </p:pic>
                </p:oleObj>
              </mc:Fallback>
            </mc:AlternateContent>
          </a:graphicData>
        </a:graphic>
      </p:graphicFrame>
      <p:graphicFrame>
        <p:nvGraphicFramePr>
          <p:cNvPr id="11" name="Object 10" descr="S sub t = A sub t minus a sub t, for t = 1, 2, and so on s, This equation is labeled, 9.14."/>
          <p:cNvGraphicFramePr>
            <a:graphicFrameLocks noChangeAspect="1"/>
          </p:cNvGraphicFramePr>
          <p:nvPr>
            <p:extLst>
              <p:ext uri="{D42A27DB-BD31-4B8C-83A1-F6EECF244321}">
                <p14:modId xmlns:p14="http://schemas.microsoft.com/office/powerpoint/2010/main" val="3146066708"/>
              </p:ext>
            </p:extLst>
          </p:nvPr>
        </p:nvGraphicFramePr>
        <p:xfrm>
          <a:off x="1247775" y="3947172"/>
          <a:ext cx="5943600" cy="406400"/>
        </p:xfrm>
        <a:graphic>
          <a:graphicData uri="http://schemas.openxmlformats.org/presentationml/2006/ole">
            <mc:AlternateContent xmlns:mc="http://schemas.openxmlformats.org/markup-compatibility/2006">
              <mc:Choice xmlns:v="urn:schemas-microsoft-com:vml" Requires="v">
                <p:oleObj spid="_x0000_s13657" name="Equation" r:id="rId5" imgW="5943600" imgH="406080" progId="Equation.DSMT4">
                  <p:embed/>
                </p:oleObj>
              </mc:Choice>
              <mc:Fallback>
                <p:oleObj name="Equation" r:id="rId5" imgW="5943600" imgH="406080" progId="Equation.DSMT4">
                  <p:embed/>
                  <p:pic>
                    <p:nvPicPr>
                      <p:cNvPr id="10" name="Object 9"/>
                      <p:cNvPicPr/>
                      <p:nvPr/>
                    </p:nvPicPr>
                    <p:blipFill>
                      <a:blip r:embed="rId6"/>
                      <a:stretch>
                        <a:fillRect/>
                      </a:stretch>
                    </p:blipFill>
                    <p:spPr>
                      <a:xfrm>
                        <a:off x="1247775" y="3947172"/>
                        <a:ext cx="5943600" cy="406400"/>
                      </a:xfrm>
                      <a:prstGeom prst="rect">
                        <a:avLst/>
                      </a:prstGeom>
                    </p:spPr>
                  </p:pic>
                </p:oleObj>
              </mc:Fallback>
            </mc:AlternateContent>
          </a:graphicData>
        </a:graphic>
      </p:graphicFrame>
      <p:sp>
        <p:nvSpPr>
          <p:cNvPr id="6" name="Content Placeholder 3"/>
          <p:cNvSpPr>
            <a:spLocks noGrp="1"/>
          </p:cNvSpPr>
          <p:nvPr>
            <p:ph type="body" idx="2"/>
          </p:nvPr>
        </p:nvSpPr>
        <p:spPr>
          <a:xfrm>
            <a:off x="457200" y="4769234"/>
            <a:ext cx="8229600" cy="564766"/>
          </a:xfrm>
        </p:spPr>
        <p:txBody>
          <a:bodyPr/>
          <a:lstStyle/>
          <a:p>
            <a:pPr marL="256032" indent="-256032">
              <a:buSzPct val="100000"/>
            </a:pPr>
            <a:r>
              <a:rPr lang="en-US" sz="2400" dirty="0">
                <a:latin typeface="+mn-lt"/>
              </a:rPr>
              <a:t>Then we use the smoothing equations to update</a:t>
            </a:r>
          </a:p>
        </p:txBody>
      </p:sp>
      <p:graphicFrame>
        <p:nvGraphicFramePr>
          <p:cNvPr id="8" name="Object 7" descr="a sub t and, S sub t"/>
          <p:cNvGraphicFramePr>
            <a:graphicFrameLocks noChangeAspect="1"/>
          </p:cNvGraphicFramePr>
          <p:nvPr>
            <p:extLst>
              <p:ext uri="{D42A27DB-BD31-4B8C-83A1-F6EECF244321}">
                <p14:modId xmlns:p14="http://schemas.microsoft.com/office/powerpoint/2010/main" val="2101247827"/>
              </p:ext>
            </p:extLst>
          </p:nvPr>
        </p:nvGraphicFramePr>
        <p:xfrm>
          <a:off x="756910" y="5411998"/>
          <a:ext cx="1355090" cy="419100"/>
        </p:xfrm>
        <a:graphic>
          <a:graphicData uri="http://schemas.openxmlformats.org/presentationml/2006/ole">
            <mc:AlternateContent xmlns:mc="http://schemas.openxmlformats.org/markup-compatibility/2006">
              <mc:Choice xmlns:v="urn:schemas-microsoft-com:vml" Requires="v">
                <p:oleObj spid="_x0000_s13658" name="Equation" r:id="rId7" imgW="1231560" imgH="380880" progId="Equation.DSMT4">
                  <p:embed/>
                </p:oleObj>
              </mc:Choice>
              <mc:Fallback>
                <p:oleObj name="Equation" r:id="rId7" imgW="1231560" imgH="380880" progId="Equation.DSMT4">
                  <p:embed/>
                  <p:pic>
                    <p:nvPicPr>
                      <p:cNvPr id="0" name=""/>
                      <p:cNvPicPr/>
                      <p:nvPr/>
                    </p:nvPicPr>
                    <p:blipFill>
                      <a:blip r:embed="rId8"/>
                      <a:stretch>
                        <a:fillRect/>
                      </a:stretch>
                    </p:blipFill>
                    <p:spPr>
                      <a:xfrm>
                        <a:off x="756910" y="5411998"/>
                        <a:ext cx="1355090" cy="419100"/>
                      </a:xfrm>
                      <a:prstGeom prst="rect">
                        <a:avLst/>
                      </a:prstGeom>
                    </p:spPr>
                  </p:pic>
                </p:oleObj>
              </mc:Fallback>
            </mc:AlternateContent>
          </a:graphicData>
        </a:graphic>
      </p:graphicFrame>
      <p:sp>
        <p:nvSpPr>
          <p:cNvPr id="7" name="Content Placeholder 4"/>
          <p:cNvSpPr>
            <a:spLocks noGrp="1"/>
          </p:cNvSpPr>
          <p:nvPr>
            <p:ph type="body" idx="3"/>
          </p:nvPr>
        </p:nvSpPr>
        <p:spPr>
          <a:xfrm>
            <a:off x="2257425" y="5406416"/>
            <a:ext cx="3336280" cy="424682"/>
          </a:xfrm>
        </p:spPr>
        <p:txBody>
          <a:bodyPr/>
          <a:lstStyle/>
          <a:p>
            <a:pPr marL="0" indent="0">
              <a:spcBef>
                <a:spcPts val="0"/>
              </a:spcBef>
              <a:buNone/>
            </a:pPr>
            <a:r>
              <a:rPr lang="en-US" sz="2400" dirty="0">
                <a:latin typeface="+mn-lt"/>
              </a:rPr>
              <a:t>and calculate forecasts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575677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Example 9.14: Using the Holt-Winters Additive Seasonality Model with No Trend</a:t>
            </a:r>
            <a:endParaRPr lang="en-US" dirty="0">
              <a:latin typeface="+mj-lt"/>
            </a:endParaRPr>
          </a:p>
        </p:txBody>
      </p:sp>
      <p:sp>
        <p:nvSpPr>
          <p:cNvPr id="4" name="Content Placeholder 2"/>
          <p:cNvSpPr>
            <a:spLocks noGrp="1"/>
          </p:cNvSpPr>
          <p:nvPr>
            <p:ph type="body" idx="1"/>
          </p:nvPr>
        </p:nvSpPr>
        <p:spPr>
          <a:xfrm>
            <a:off x="457200" y="1600200"/>
            <a:ext cx="7128933" cy="612422"/>
          </a:xfrm>
        </p:spPr>
        <p:txBody>
          <a:bodyPr/>
          <a:lstStyle/>
          <a:p>
            <a:pPr marL="256032" indent="-256032">
              <a:buSzPct val="100000"/>
            </a:pPr>
            <a:r>
              <a:rPr lang="en-US" sz="2400" dirty="0">
                <a:latin typeface="+mn-lt"/>
              </a:rPr>
              <a:t>Data for gas usage in the Excel file Gas &amp; </a:t>
            </a:r>
            <a:r>
              <a:rPr lang="en-US" sz="2400" dirty="0" smtClean="0">
                <a:latin typeface="+mn-lt"/>
              </a:rPr>
              <a:t>Electric</a:t>
            </a:r>
            <a:endParaRPr lang="en-US" sz="2400" dirty="0">
              <a:latin typeface="+mn-lt"/>
            </a:endParaRPr>
          </a:p>
        </p:txBody>
      </p:sp>
      <p:sp>
        <p:nvSpPr>
          <p:cNvPr id="5" name="Content Placeholder 3"/>
          <p:cNvSpPr>
            <a:spLocks noGrp="1"/>
          </p:cNvSpPr>
          <p:nvPr>
            <p:ph type="body" idx="2"/>
          </p:nvPr>
        </p:nvSpPr>
        <p:spPr>
          <a:xfrm>
            <a:off x="457200" y="2255895"/>
            <a:ext cx="2608147" cy="620810"/>
          </a:xfrm>
        </p:spPr>
        <p:txBody>
          <a:bodyPr/>
          <a:lstStyle/>
          <a:p>
            <a:pPr marL="256032" indent="-256032">
              <a:buSzPct val="100000"/>
            </a:pPr>
            <a:r>
              <a:rPr lang="en-US" sz="2400" dirty="0">
                <a:latin typeface="+mn-lt"/>
              </a:rPr>
              <a:t>Arbitrarily select</a:t>
            </a:r>
          </a:p>
        </p:txBody>
      </p:sp>
      <p:graphicFrame>
        <p:nvGraphicFramePr>
          <p:cNvPr id="9" name="Object 8" descr="alpha = 0.4 and gamma = 0.9"/>
          <p:cNvGraphicFramePr>
            <a:graphicFrameLocks noChangeAspect="1"/>
          </p:cNvGraphicFramePr>
          <p:nvPr>
            <p:extLst>
              <p:ext uri="{D42A27DB-BD31-4B8C-83A1-F6EECF244321}">
                <p14:modId xmlns:p14="http://schemas.microsoft.com/office/powerpoint/2010/main" val="2237152378"/>
              </p:ext>
            </p:extLst>
          </p:nvPr>
        </p:nvGraphicFramePr>
        <p:xfrm>
          <a:off x="3195179" y="2424997"/>
          <a:ext cx="3115310" cy="377190"/>
        </p:xfrm>
        <a:graphic>
          <a:graphicData uri="http://schemas.openxmlformats.org/presentationml/2006/ole">
            <mc:AlternateContent xmlns:mc="http://schemas.openxmlformats.org/markup-compatibility/2006">
              <mc:Choice xmlns:v="urn:schemas-microsoft-com:vml" Requires="v">
                <p:oleObj spid="_x0000_s28770" name="Equation" r:id="rId3" imgW="2831760" imgH="342720" progId="Equation.DSMT4">
                  <p:embed/>
                </p:oleObj>
              </mc:Choice>
              <mc:Fallback>
                <p:oleObj name="Equation" r:id="rId3" imgW="2831760" imgH="342720" progId="Equation.DSMT4">
                  <p:embed/>
                  <p:pic>
                    <p:nvPicPr>
                      <p:cNvPr id="4" name="Object 3"/>
                      <p:cNvPicPr/>
                      <p:nvPr/>
                    </p:nvPicPr>
                    <p:blipFill>
                      <a:blip r:embed="rId4"/>
                      <a:stretch>
                        <a:fillRect/>
                      </a:stretch>
                    </p:blipFill>
                    <p:spPr>
                      <a:xfrm>
                        <a:off x="3195179" y="2424997"/>
                        <a:ext cx="3115310" cy="377190"/>
                      </a:xfrm>
                      <a:prstGeom prst="rect">
                        <a:avLst/>
                      </a:prstGeom>
                    </p:spPr>
                  </p:pic>
                </p:oleObj>
              </mc:Fallback>
            </mc:AlternateContent>
          </a:graphicData>
        </a:graphic>
      </p:graphicFrame>
      <p:sp>
        <p:nvSpPr>
          <p:cNvPr id="6" name="Content Placeholder 25"/>
          <p:cNvSpPr>
            <a:spLocks noGrp="1"/>
          </p:cNvSpPr>
          <p:nvPr>
            <p:ph type="body" idx="3"/>
          </p:nvPr>
        </p:nvSpPr>
        <p:spPr>
          <a:xfrm>
            <a:off x="457200" y="2984600"/>
            <a:ext cx="6033911" cy="494288"/>
          </a:xfrm>
        </p:spPr>
        <p:txBody>
          <a:bodyPr/>
          <a:lstStyle/>
          <a:p>
            <a:pPr marL="740664" lvl="1" indent="-283464">
              <a:buSzPct val="100000"/>
            </a:pPr>
            <a:r>
              <a:rPr lang="en-US" sz="2400" dirty="0">
                <a:latin typeface="+mn-lt"/>
              </a:rPr>
              <a:t>See the text for computational details</a:t>
            </a:r>
            <a:r>
              <a:rPr lang="en-US" sz="2400" dirty="0" smtClean="0">
                <a:latin typeface="+mn-lt"/>
              </a:rPr>
              <a:t>.</a:t>
            </a:r>
            <a:endParaRPr lang="en-US" sz="2400" dirty="0">
              <a:latin typeface="+mn-lt"/>
            </a:endParaRPr>
          </a:p>
        </p:txBody>
      </p:sp>
      <p:pic>
        <p:nvPicPr>
          <p:cNvPr id="8" name="Picture 7" descr="An Excel sheet has a table and a graph titled, Holt Winters additive seasonality model with no trend, that illustrates the gas usage. The table, for alpha = 0.4 and gamma = 0.9, has 26 rows and 6 columns. The M A D value = 24.08. The columns have the following headings from left to right. Month period t, Gas use A, Level a, Seasonality S, Forecast F, M A D. The row entries are as follows. Row 1. January, 244 to the F power, 105.75, 138.25, blank, blank. Row 2. February, 228, 105.75, 122.25, blank, blank. Row 3. March, 153, 105.75, 47.25, blank, blank. Row 4. April, 140, 105.75, 34.25, blank, blank. Row 5. May, 55, 105.75, negative 31.85, blank, blank. Row 6. June, 34, 105.75, negative 52.35, blank, blank. Row 7. July, 30, 105.75, negative 63.45, blank, blank. Row 8. August, 28, 105.75, negative 66.55, blank, blank. Row 9. September, 29, 105.75, negative 72.26, blank, blank. Row 10. October, 41, 105.75, negative 63.51, blank, blank. Row 11. November, 88, 105.75, negative 22.32, blank, blank. Row 12. December, 199, 105.75, 77.27, blank, blank. Row 13. January, 230, 100.15, 130.69, 244, 14. Row 14. February, 245, 109.19, 134.45, 222.4, 22.6. Row 15. March, 247, 145.41, 96.15, 156.44, 90.56. Row 16. April, 135, 127.55, 10.13, 179.66, 44.66. Row 17. May, 34, 102.87, negative 65.17, 95.7, 61.7. Row 18. June, 33, 95.86, negative 61.81, 50.52, 17.52. Row 19. July, 27, 93.7, negative 66.37, 32.41, 5.41. Row 20. August, 26, 93.24, negative 67.17, 27.15, 1.15. Row 21. September, 28, 96.05, negative 68.47, 20.98, 7.02. Row 22. October, 39, 98.63, negative 60.02, 32.54, 6.46. Row 23. November, 86, 102.51, negative 17.09, 76.31, 9.69. Row 24. December, 188, 105.8, 81.71, 179.78, 8.22. Row 25. January, blank, blank, blank, 236.49, blank. Row 26. February, blank, blank, blank, 240.25, blank. A graph titled, Gas usage, plots usage of gas versus period. The horizontal axis ranges between 0 and 28 in increments of 1. The vertical axis ranges between 0 and 300 in increments of 50. The graph is a set of two curves. The first curve falls from (1, 244) and passes through (2, 228), (3, 153), (4, 140), (5, 55), (6, 34), (7, 30), (8, 28), (9, 29), (10, 41), (11, 88), (12, 199), (13, 230), (14, 245), (15, 247), (16, 135), (17, 34), (18, 33), (19, 27), (20, 26), (21, 28), (22, 39), (23, 86), and (24, 188). The second curve falls from (13, 244.00) and passes through (14, 222.40), (15, 156.44), (16, 179.66), (17, 95.70), (18, 50.52), (19, 32.41), (20, 27.15), (21, 20.98), (22, 32.54), (23, 76.31), (24, 179.78), (25, 236.49), and (26, 240.25).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1273" y="3586783"/>
            <a:ext cx="4816344" cy="2685263"/>
          </a:xfrm>
          <a:prstGeom prst="rect">
            <a:avLst/>
          </a:prstGeom>
        </p:spPr>
      </p:pic>
    </p:spTree>
    <p:extLst>
      <p:ext uri="{BB962C8B-B14F-4D97-AF65-F5344CB8AC3E}">
        <p14:creationId xmlns:p14="http://schemas.microsoft.com/office/powerpoint/2010/main" val="4119402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mj-lt"/>
              </a:rPr>
              <a:t>Holt-Winters Multiplicative Seasonality Model with No </a:t>
            </a:r>
            <a:r>
              <a:rPr lang="en-US" dirty="0" smtClean="0">
                <a:latin typeface="+mj-lt"/>
              </a:rPr>
              <a:t>Trend </a:t>
            </a:r>
            <a:r>
              <a:rPr lang="en-US" sz="2000" b="0" dirty="0" smtClean="0">
                <a:latin typeface="+mj-lt"/>
              </a:rPr>
              <a:t>(1 of 2)</a:t>
            </a:r>
            <a:endParaRPr lang="en-US" sz="2000" b="0" dirty="0">
              <a:latin typeface="+mj-lt"/>
            </a:endParaRPr>
          </a:p>
        </p:txBody>
      </p:sp>
      <p:sp>
        <p:nvSpPr>
          <p:cNvPr id="7" name="Content Placeholder 2"/>
          <p:cNvSpPr>
            <a:spLocks noGrp="1"/>
          </p:cNvSpPr>
          <p:nvPr>
            <p:ph type="body" idx="1"/>
          </p:nvPr>
        </p:nvSpPr>
        <p:spPr>
          <a:xfrm>
            <a:off x="457200" y="1600201"/>
            <a:ext cx="8229600" cy="1323974"/>
          </a:xfrm>
        </p:spPr>
        <p:txBody>
          <a:bodyPr/>
          <a:lstStyle/>
          <a:p>
            <a:pPr marL="256032" indent="-256032">
              <a:buSzPct val="100000"/>
            </a:pPr>
            <a:r>
              <a:rPr lang="en-US" sz="2400" dirty="0">
                <a:latin typeface="+mn-lt"/>
              </a:rPr>
              <a:t>The multiplicative seasonal model has the same basic smoothing structure as the additive seasonal model with some key differences:</a:t>
            </a:r>
          </a:p>
        </p:txBody>
      </p:sp>
      <p:graphicFrame>
        <p:nvGraphicFramePr>
          <p:cNvPr id="3" name="Object 2" descr="Level component colon a sub t = alpha left parenthesis start fraction A sub t over S sub start expression t minus s end expression end fraction right parenthesis + left parenthesis 1 minus alpha right parenthesis a sub start expression t minus 1 end expression. Seasonal component. S sub t = gamma left parenthesis start fraction A sub t over a sub t end fraction right parenthesis + left parenthesis 1 minus gamma right parenthesis S sub start expression t minus s end expression, This equation is labeled, 9.15."/>
          <p:cNvGraphicFramePr>
            <a:graphicFrameLocks noChangeAspect="1"/>
          </p:cNvGraphicFramePr>
          <p:nvPr>
            <p:extLst>
              <p:ext uri="{D42A27DB-BD31-4B8C-83A1-F6EECF244321}">
                <p14:modId xmlns:p14="http://schemas.microsoft.com/office/powerpoint/2010/main" val="1514394846"/>
              </p:ext>
            </p:extLst>
          </p:nvPr>
        </p:nvGraphicFramePr>
        <p:xfrm>
          <a:off x="927100" y="3479800"/>
          <a:ext cx="6978650" cy="714375"/>
        </p:xfrm>
        <a:graphic>
          <a:graphicData uri="http://schemas.openxmlformats.org/presentationml/2006/ole">
            <mc:AlternateContent xmlns:mc="http://schemas.openxmlformats.org/markup-compatibility/2006">
              <mc:Choice xmlns:v="urn:schemas-microsoft-com:vml" Requires="v">
                <p:oleObj spid="_x0000_s14556" name="Equation" r:id="rId3" imgW="8445240" imgH="863280" progId="Equation.DSMT4">
                  <p:embed/>
                </p:oleObj>
              </mc:Choice>
              <mc:Fallback>
                <p:oleObj name="Equation" r:id="rId3" imgW="8445240" imgH="863280" progId="Equation.DSMT4">
                  <p:embed/>
                  <p:pic>
                    <p:nvPicPr>
                      <p:cNvPr id="3" name="Object 2"/>
                      <p:cNvPicPr/>
                      <p:nvPr/>
                    </p:nvPicPr>
                    <p:blipFill>
                      <a:blip r:embed="rId4"/>
                      <a:stretch>
                        <a:fillRect/>
                      </a:stretch>
                    </p:blipFill>
                    <p:spPr>
                      <a:xfrm>
                        <a:off x="927100" y="3479800"/>
                        <a:ext cx="6978650" cy="714375"/>
                      </a:xfrm>
                      <a:prstGeom prst="rect">
                        <a:avLst/>
                      </a:prstGeom>
                    </p:spPr>
                  </p:pic>
                </p:oleObj>
              </mc:Fallback>
            </mc:AlternateContent>
          </a:graphicData>
        </a:graphic>
      </p:graphicFrame>
      <p:sp>
        <p:nvSpPr>
          <p:cNvPr id="2" name="Content Placeholder 3"/>
          <p:cNvSpPr>
            <a:spLocks noGrp="1"/>
          </p:cNvSpPr>
          <p:nvPr>
            <p:ph type="body" idx="2"/>
          </p:nvPr>
        </p:nvSpPr>
        <p:spPr>
          <a:xfrm>
            <a:off x="457200" y="4429125"/>
            <a:ext cx="8229600" cy="676275"/>
          </a:xfrm>
        </p:spPr>
        <p:txBody>
          <a:bodyPr/>
          <a:lstStyle/>
          <a:p>
            <a:pPr marL="256032" indent="-256032">
              <a:buSzPct val="100000"/>
            </a:pPr>
            <a:r>
              <a:rPr lang="en-US" sz="2400" dirty="0">
                <a:latin typeface="+mn-lt"/>
              </a:rPr>
              <a:t>The forecast for the next period </a:t>
            </a:r>
            <a:r>
              <a:rPr lang="en-US" sz="2400" dirty="0" smtClean="0">
                <a:latin typeface="+mn-lt"/>
              </a:rPr>
              <a:t>is</a:t>
            </a:r>
            <a:endParaRPr lang="en-US" sz="2400" dirty="0">
              <a:latin typeface="+mn-lt"/>
            </a:endParaRPr>
          </a:p>
        </p:txBody>
      </p:sp>
      <p:graphicFrame>
        <p:nvGraphicFramePr>
          <p:cNvPr id="4" name="Object 3" descr="F sub t + 1 = a sub t S sub start expression t minus s + 1 end expression "/>
          <p:cNvGraphicFramePr>
            <a:graphicFrameLocks noChangeAspect="1"/>
          </p:cNvGraphicFramePr>
          <p:nvPr>
            <p:extLst>
              <p:ext uri="{D42A27DB-BD31-4B8C-83A1-F6EECF244321}">
                <p14:modId xmlns:p14="http://schemas.microsoft.com/office/powerpoint/2010/main" val="560763400"/>
              </p:ext>
            </p:extLst>
          </p:nvPr>
        </p:nvGraphicFramePr>
        <p:xfrm>
          <a:off x="2908300" y="5340350"/>
          <a:ext cx="1884363" cy="419100"/>
        </p:xfrm>
        <a:graphic>
          <a:graphicData uri="http://schemas.openxmlformats.org/presentationml/2006/ole">
            <mc:AlternateContent xmlns:mc="http://schemas.openxmlformats.org/markup-compatibility/2006">
              <mc:Choice xmlns:v="urn:schemas-microsoft-com:vml" Requires="v">
                <p:oleObj spid="_x0000_s14557" name="Equation" r:id="rId5" imgW="1714320" imgH="380880" progId="Equation.DSMT4">
                  <p:embed/>
                </p:oleObj>
              </mc:Choice>
              <mc:Fallback>
                <p:oleObj name="Equation" r:id="rId5" imgW="1714320" imgH="380880" progId="Equation.DSMT4">
                  <p:embed/>
                  <p:pic>
                    <p:nvPicPr>
                      <p:cNvPr id="4" name="Object 3"/>
                      <p:cNvPicPr/>
                      <p:nvPr/>
                    </p:nvPicPr>
                    <p:blipFill>
                      <a:blip r:embed="rId6"/>
                      <a:stretch>
                        <a:fillRect/>
                      </a:stretch>
                    </p:blipFill>
                    <p:spPr>
                      <a:xfrm>
                        <a:off x="2908300" y="5340350"/>
                        <a:ext cx="1884363" cy="419100"/>
                      </a:xfrm>
                      <a:prstGeom prst="rect">
                        <a:avLst/>
                      </a:prstGeom>
                    </p:spPr>
                  </p:pic>
                </p:oleObj>
              </mc:Fallback>
            </mc:AlternateContent>
          </a:graphicData>
        </a:graphic>
      </p:graphicFrame>
    </p:spTree>
    <p:extLst>
      <p:ext uri="{BB962C8B-B14F-4D97-AF65-F5344CB8AC3E}">
        <p14:creationId xmlns:p14="http://schemas.microsoft.com/office/powerpoint/2010/main" val="12177823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Holt-Winters Multiplicative Seasonality Model with No </a:t>
            </a:r>
            <a:r>
              <a:rPr lang="en-US" dirty="0" smtClean="0">
                <a:latin typeface="+mj-lt"/>
              </a:rPr>
              <a:t>Trend </a:t>
            </a:r>
            <a:r>
              <a:rPr lang="en-US" sz="2000" b="0" dirty="0" smtClean="0">
                <a:latin typeface="+mj-lt"/>
              </a:rPr>
              <a:t>(2 </a:t>
            </a:r>
            <a:r>
              <a:rPr lang="en-US" sz="2000" b="0" dirty="0">
                <a:latin typeface="+mj-lt"/>
              </a:rPr>
              <a:t>of 2)</a:t>
            </a:r>
            <a:endParaRPr lang="en-US" dirty="0">
              <a:latin typeface="+mj-lt"/>
            </a:endParaRPr>
          </a:p>
        </p:txBody>
      </p:sp>
      <p:sp>
        <p:nvSpPr>
          <p:cNvPr id="5" name="Content Placeholder 2"/>
          <p:cNvSpPr>
            <a:spLocks noGrp="1"/>
          </p:cNvSpPr>
          <p:nvPr>
            <p:ph type="body" idx="1"/>
          </p:nvPr>
        </p:nvSpPr>
        <p:spPr>
          <a:xfrm>
            <a:off x="457200" y="1600200"/>
            <a:ext cx="8229600" cy="601133"/>
          </a:xfrm>
        </p:spPr>
        <p:txBody>
          <a:bodyPr/>
          <a:lstStyle/>
          <a:p>
            <a:pPr marL="256032" indent="-256032">
              <a:buSzPct val="100000"/>
            </a:pPr>
            <a:r>
              <a:rPr lang="en-US" sz="2400" dirty="0">
                <a:latin typeface="+mn-lt"/>
              </a:rPr>
              <a:t>Initialize the values for the level and seasonal factors</a:t>
            </a:r>
            <a:r>
              <a:rPr lang="en-US" sz="2400" dirty="0" smtClean="0">
                <a:latin typeface="+mn-lt"/>
              </a:rPr>
              <a:t>:</a:t>
            </a:r>
            <a:endParaRPr lang="en-US" sz="2400" dirty="0">
              <a:latin typeface="+mn-lt"/>
            </a:endParaRPr>
          </a:p>
        </p:txBody>
      </p:sp>
      <p:graphicFrame>
        <p:nvGraphicFramePr>
          <p:cNvPr id="7" name="Object 6" descr="A sub t = start fraction 1 over s end fraction summation of A sub I, for t = 1, 2, and so on s, from I = 1 to s. S sub t = start fraction A sub t over a sub t end fraction, for t = 1, 2, and so on s. This equation is labeled, 9.16."/>
          <p:cNvGraphicFramePr>
            <a:graphicFrameLocks noChangeAspect="1"/>
          </p:cNvGraphicFramePr>
          <p:nvPr>
            <p:extLst>
              <p:ext uri="{D42A27DB-BD31-4B8C-83A1-F6EECF244321}">
                <p14:modId xmlns:p14="http://schemas.microsoft.com/office/powerpoint/2010/main" val="3099132441"/>
              </p:ext>
            </p:extLst>
          </p:nvPr>
        </p:nvGraphicFramePr>
        <p:xfrm>
          <a:off x="2142772" y="2488881"/>
          <a:ext cx="5359400" cy="1270000"/>
        </p:xfrm>
        <a:graphic>
          <a:graphicData uri="http://schemas.openxmlformats.org/presentationml/2006/ole">
            <mc:AlternateContent xmlns:mc="http://schemas.openxmlformats.org/markup-compatibility/2006">
              <mc:Choice xmlns:v="urn:schemas-microsoft-com:vml" Requires="v">
                <p:oleObj spid="_x0000_s26724" name="Equation" r:id="rId3" imgW="5359320" imgH="1269720" progId="Equation.DSMT4">
                  <p:embed/>
                </p:oleObj>
              </mc:Choice>
              <mc:Fallback>
                <p:oleObj name="Equation" r:id="rId3" imgW="5359320" imgH="1269720" progId="Equation.DSMT4">
                  <p:embed/>
                  <p:pic>
                    <p:nvPicPr>
                      <p:cNvPr id="5" name="Object 4"/>
                      <p:cNvPicPr/>
                      <p:nvPr/>
                    </p:nvPicPr>
                    <p:blipFill>
                      <a:blip r:embed="rId4"/>
                      <a:stretch>
                        <a:fillRect/>
                      </a:stretch>
                    </p:blipFill>
                    <p:spPr>
                      <a:xfrm>
                        <a:off x="2142772" y="2488881"/>
                        <a:ext cx="5359400" cy="1270000"/>
                      </a:xfrm>
                      <a:prstGeom prst="rect">
                        <a:avLst/>
                      </a:prstGeom>
                    </p:spPr>
                  </p:pic>
                </p:oleObj>
              </mc:Fallback>
            </mc:AlternateContent>
          </a:graphicData>
        </a:graphic>
      </p:graphicFrame>
      <p:sp>
        <p:nvSpPr>
          <p:cNvPr id="6" name="Content Placeholder 3"/>
          <p:cNvSpPr>
            <a:spLocks noGrp="1"/>
          </p:cNvSpPr>
          <p:nvPr>
            <p:ph type="body" idx="2"/>
          </p:nvPr>
        </p:nvSpPr>
        <p:spPr>
          <a:xfrm>
            <a:off x="457200" y="3962400"/>
            <a:ext cx="8229600" cy="982133"/>
          </a:xfrm>
        </p:spPr>
        <p:txBody>
          <a:bodyPr/>
          <a:lstStyle/>
          <a:p>
            <a:pPr marL="256032" indent="-256032">
              <a:buSzPct val="100000"/>
            </a:pPr>
            <a:r>
              <a:rPr lang="en-US" sz="2400" dirty="0">
                <a:latin typeface="+mn-lt"/>
              </a:rPr>
              <a:t>This model can be implemented on a spreadsheet in a similar fashion as the additive model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488069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9.1: Predicting the Price of Oil</a:t>
            </a:r>
            <a:endParaRPr sz="3600" b="1" i="0" u="none" strike="noStrike" cap="none" dirty="0">
              <a:solidFill>
                <a:srgbClr val="007FA3"/>
              </a:solidFill>
              <a:latin typeface="+mj-lt"/>
              <a:ea typeface="Arial"/>
              <a:cs typeface="Arial"/>
              <a:sym typeface="Arial"/>
            </a:endParaRPr>
          </a:p>
        </p:txBody>
      </p:sp>
      <p:sp>
        <p:nvSpPr>
          <p:cNvPr id="229" name="Content Placeholder 2"/>
          <p:cNvSpPr txBox="1">
            <a:spLocks noGrp="1"/>
          </p:cNvSpPr>
          <p:nvPr>
            <p:ph type="body" idx="1"/>
          </p:nvPr>
        </p:nvSpPr>
        <p:spPr>
          <a:xfrm>
            <a:off x="457200" y="1600200"/>
            <a:ext cx="8382000" cy="429577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Early 1988 </a:t>
            </a:r>
            <a:r>
              <a:rPr lang="en-US" sz="2200" b="0" i="0" u="none" strike="noStrike" cap="none" dirty="0" smtClean="0">
                <a:solidFill>
                  <a:srgbClr val="000000"/>
                </a:solidFill>
                <a:latin typeface="+mn-lt"/>
                <a:sym typeface="Arial"/>
              </a:rPr>
              <a:t>- </a:t>
            </a:r>
            <a:r>
              <a:rPr lang="en-US" sz="2200" b="0" i="0" u="none" strike="noStrike" cap="none" dirty="0">
                <a:solidFill>
                  <a:srgbClr val="000000"/>
                </a:solidFill>
                <a:latin typeface="+mn-lt"/>
                <a:sym typeface="Arial"/>
              </a:rPr>
              <a:t>oil price was about $22 a barrel</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Mid-1988 </a:t>
            </a:r>
            <a:r>
              <a:rPr lang="en-US" sz="2200" b="0" i="0" u="none" strike="noStrike" cap="none" dirty="0" smtClean="0">
                <a:solidFill>
                  <a:srgbClr val="000000"/>
                </a:solidFill>
                <a:latin typeface="+mn-lt"/>
                <a:sym typeface="Arial"/>
              </a:rPr>
              <a:t>- </a:t>
            </a:r>
            <a:r>
              <a:rPr lang="en-US" sz="2200" b="0" i="0" u="none" strike="noStrike" cap="none" dirty="0">
                <a:solidFill>
                  <a:srgbClr val="000000"/>
                </a:solidFill>
                <a:latin typeface="+mn-lt"/>
                <a:sym typeface="Arial"/>
              </a:rPr>
              <a:t>oil price dropped to $11 a barrel because of oversupply, high production in non-O</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P</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E</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C regions, and lower than normal demand</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In the past, O</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P</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E</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C would raise the price of oil.</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Historical analogy would forecast a higher price.</a:t>
            </a:r>
            <a:endParaRPr sz="2200" dirty="0">
              <a:latin typeface="+mn-lt"/>
            </a:endParaRPr>
          </a:p>
          <a:p>
            <a:pPr marL="256032" marR="0" lvl="0" indent="-256032"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However, the price continued to drop even though </a:t>
            </a:r>
            <a:r>
              <a:rPr lang="en-US" sz="2200" b="0" i="0" u="none" strike="noStrike" cap="none" dirty="0" smtClean="0">
                <a:solidFill>
                  <a:srgbClr val="000000"/>
                </a:solidFill>
                <a:latin typeface="+mn-lt"/>
                <a:sym typeface="Arial"/>
              </a:rPr>
              <a:t>O</a:t>
            </a:r>
            <a:r>
              <a:rPr lang="en-US" sz="100" b="0" i="0" u="none" strike="noStrike" cap="none" dirty="0" smtClean="0">
                <a:solidFill>
                  <a:srgbClr val="000000"/>
                </a:solidFill>
                <a:latin typeface="+mn-lt"/>
                <a:sym typeface="Arial"/>
              </a:rPr>
              <a:t> </a:t>
            </a:r>
            <a:r>
              <a:rPr lang="en-US" sz="2200" b="0" i="0" u="none" strike="noStrike" cap="none" dirty="0" smtClean="0">
                <a:solidFill>
                  <a:srgbClr val="000000"/>
                </a:solidFill>
                <a:latin typeface="+mn-lt"/>
                <a:sym typeface="Arial"/>
              </a:rPr>
              <a:t>P</a:t>
            </a:r>
            <a:r>
              <a:rPr lang="en-US" sz="100" b="0" i="0" u="none" strike="noStrike" cap="none" dirty="0" smtClean="0">
                <a:solidFill>
                  <a:srgbClr val="000000"/>
                </a:solidFill>
                <a:latin typeface="+mn-lt"/>
                <a:sym typeface="Arial"/>
              </a:rPr>
              <a:t> </a:t>
            </a:r>
            <a:r>
              <a:rPr lang="en-US" sz="2200" b="0" i="0" u="none" strike="noStrike" cap="none" dirty="0" smtClean="0">
                <a:solidFill>
                  <a:srgbClr val="000000"/>
                </a:solidFill>
                <a:latin typeface="+mn-lt"/>
                <a:sym typeface="Arial"/>
              </a:rPr>
              <a:t>P</a:t>
            </a:r>
            <a:r>
              <a:rPr lang="en-US" sz="100" b="0" i="0" u="none" strike="noStrike" cap="none" dirty="0" smtClean="0">
                <a:solidFill>
                  <a:srgbClr val="000000"/>
                </a:solidFill>
                <a:latin typeface="+mn-lt"/>
                <a:sym typeface="Arial"/>
              </a:rPr>
              <a:t> </a:t>
            </a:r>
            <a:r>
              <a:rPr lang="en-US" sz="2200" b="0" i="0" u="none" strike="noStrike" cap="none" dirty="0">
                <a:solidFill>
                  <a:srgbClr val="000000"/>
                </a:solidFill>
                <a:latin typeface="+mn-lt"/>
                <a:sym typeface="Arial"/>
              </a:rPr>
              <a:t>E</a:t>
            </a:r>
            <a:r>
              <a:rPr lang="en-US" sz="100" b="0" i="0" u="none" strike="noStrike" cap="none" dirty="0">
                <a:solidFill>
                  <a:srgbClr val="000000"/>
                </a:solidFill>
                <a:latin typeface="+mn-lt"/>
                <a:sym typeface="Arial"/>
              </a:rPr>
              <a:t> </a:t>
            </a:r>
            <a:r>
              <a:rPr lang="en-US" sz="2200" b="0" i="0" u="none" strike="noStrike" cap="none" dirty="0">
                <a:solidFill>
                  <a:srgbClr val="000000"/>
                </a:solidFill>
                <a:latin typeface="+mn-lt"/>
                <a:sym typeface="Arial"/>
              </a:rPr>
              <a:t>C agreed to cut production.</a:t>
            </a:r>
            <a:endParaRPr sz="2200" dirty="0">
              <a:latin typeface="+mn-lt"/>
            </a:endParaRPr>
          </a:p>
          <a:p>
            <a:pPr marL="256032" lvl="1" indent="-256032">
              <a:spcBef>
                <a:spcPts val="1500"/>
              </a:spcBef>
              <a:buSzPct val="100000"/>
              <a:buFont typeface="Arial"/>
              <a:buChar char="•"/>
            </a:pPr>
            <a:r>
              <a:rPr lang="en-US" sz="2200" b="0" i="0" u="none" strike="noStrike" cap="none" dirty="0">
                <a:solidFill>
                  <a:srgbClr val="000000"/>
                </a:solidFill>
                <a:latin typeface="+mn-lt"/>
                <a:sym typeface="Arial"/>
              </a:rPr>
              <a:t>Historical analogies cannot always account for current realities!</a:t>
            </a:r>
            <a:endParaRPr sz="22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j-lt"/>
                <a:ea typeface="Arial"/>
                <a:cs typeface="Arial"/>
                <a:sym typeface="Arial"/>
              </a:rPr>
              <a:t>Holt-Winters Models for Forecasting Time Series with Seasonality and Trend</a:t>
            </a:r>
            <a:endParaRPr sz="3400" b="1" i="0" u="none" strike="noStrike" cap="none" dirty="0">
              <a:solidFill>
                <a:srgbClr val="007FA3"/>
              </a:solidFill>
              <a:latin typeface="+mj-lt"/>
              <a:ea typeface="Arial"/>
              <a:cs typeface="Arial"/>
              <a:sym typeface="Arial"/>
            </a:endParaRPr>
          </a:p>
        </p:txBody>
      </p:sp>
      <p:sp>
        <p:nvSpPr>
          <p:cNvPr id="516" name="Content Placeholder 2"/>
          <p:cNvSpPr txBox="1">
            <a:spLocks noGrp="1"/>
          </p:cNvSpPr>
          <p:nvPr>
            <p:ph type="body" idx="1"/>
          </p:nvPr>
        </p:nvSpPr>
        <p:spPr>
          <a:xfrm>
            <a:off x="457200" y="1600201"/>
            <a:ext cx="8229600" cy="90384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The </a:t>
            </a:r>
            <a:r>
              <a:rPr lang="en-US" sz="2000" b="1" i="0" u="none" strike="noStrike" cap="none" dirty="0">
                <a:solidFill>
                  <a:srgbClr val="000000"/>
                </a:solidFill>
                <a:latin typeface="+mn-lt"/>
                <a:ea typeface="Arial"/>
                <a:cs typeface="Arial"/>
                <a:sym typeface="Arial"/>
              </a:rPr>
              <a:t>Holt-Winters additive model </a:t>
            </a:r>
            <a:r>
              <a:rPr lang="en-US" sz="2000" b="0" i="0" u="none" strike="noStrike" cap="none" dirty="0">
                <a:solidFill>
                  <a:srgbClr val="000000"/>
                </a:solidFill>
                <a:latin typeface="+mn-lt"/>
                <a:ea typeface="Arial"/>
                <a:cs typeface="Arial"/>
                <a:sym typeface="Arial"/>
              </a:rPr>
              <a:t>applies to time series with relatively stable seasonality and is based on the equation</a:t>
            </a:r>
            <a:endParaRPr sz="2000" b="0" i="0" u="none" strike="noStrike" cap="none" dirty="0">
              <a:solidFill>
                <a:srgbClr val="000000"/>
              </a:solidFill>
              <a:latin typeface="+mn-lt"/>
              <a:ea typeface="Arial"/>
              <a:cs typeface="Arial"/>
              <a:sym typeface="Arial"/>
            </a:endParaRPr>
          </a:p>
        </p:txBody>
      </p:sp>
      <p:graphicFrame>
        <p:nvGraphicFramePr>
          <p:cNvPr id="2" name="Object 1" descr="F sub start expression t + 1 end expression = a sub t + b sub t + s sub start expression t minus s + 1 end expression, This equation is labeled, 9.17."/>
          <p:cNvGraphicFramePr>
            <a:graphicFrameLocks noChangeAspect="1"/>
          </p:cNvGraphicFramePr>
          <p:nvPr>
            <p:extLst>
              <p:ext uri="{D42A27DB-BD31-4B8C-83A1-F6EECF244321}">
                <p14:modId xmlns:p14="http://schemas.microsoft.com/office/powerpoint/2010/main" val="3387875908"/>
              </p:ext>
            </p:extLst>
          </p:nvPr>
        </p:nvGraphicFramePr>
        <p:xfrm>
          <a:off x="2044700" y="2535238"/>
          <a:ext cx="5295900" cy="406400"/>
        </p:xfrm>
        <a:graphic>
          <a:graphicData uri="http://schemas.openxmlformats.org/presentationml/2006/ole">
            <mc:AlternateContent xmlns:mc="http://schemas.openxmlformats.org/markup-compatibility/2006">
              <mc:Choice xmlns:v="urn:schemas-microsoft-com:vml" Requires="v">
                <p:oleObj spid="_x0000_s27846" name="Equation" r:id="rId4" imgW="5295600" imgH="406080" progId="Equation.DSMT4">
                  <p:embed/>
                </p:oleObj>
              </mc:Choice>
              <mc:Fallback>
                <p:oleObj name="Equation" r:id="rId4" imgW="5295600" imgH="406080" progId="Equation.DSMT4">
                  <p:embed/>
                  <p:pic>
                    <p:nvPicPr>
                      <p:cNvPr id="0" name=""/>
                      <p:cNvPicPr/>
                      <p:nvPr/>
                    </p:nvPicPr>
                    <p:blipFill>
                      <a:blip r:embed="rId5"/>
                      <a:stretch>
                        <a:fillRect/>
                      </a:stretch>
                    </p:blipFill>
                    <p:spPr>
                      <a:xfrm>
                        <a:off x="2044700" y="2535238"/>
                        <a:ext cx="5295900" cy="406400"/>
                      </a:xfrm>
                      <a:prstGeom prst="rect">
                        <a:avLst/>
                      </a:prstGeom>
                    </p:spPr>
                  </p:pic>
                </p:oleObj>
              </mc:Fallback>
            </mc:AlternateContent>
          </a:graphicData>
        </a:graphic>
      </p:graphicFrame>
      <p:sp>
        <p:nvSpPr>
          <p:cNvPr id="518" name="Content Placeholder 3"/>
          <p:cNvSpPr txBox="1">
            <a:spLocks noGrp="1"/>
          </p:cNvSpPr>
          <p:nvPr>
            <p:ph type="body" idx="2"/>
          </p:nvPr>
        </p:nvSpPr>
        <p:spPr>
          <a:xfrm>
            <a:off x="457200" y="3003863"/>
            <a:ext cx="8229600" cy="802295"/>
          </a:xfrm>
          <a:prstGeom prst="rect">
            <a:avLst/>
          </a:prstGeom>
          <a:noFill/>
          <a:ln>
            <a:noFill/>
          </a:ln>
        </p:spPr>
        <p:txBody>
          <a:bodyPr spcFirstLastPara="1" wrap="square" lIns="0" tIns="0" rIns="0" bIns="0" anchor="t" anchorCtr="0">
            <a:noAutofit/>
          </a:bodyPr>
          <a:lstStyle/>
          <a:p>
            <a:pPr marL="256032" indent="-256032">
              <a:buSzPct val="100000"/>
            </a:pPr>
            <a:r>
              <a:rPr lang="en-US" sz="2000" dirty="0">
                <a:solidFill>
                  <a:srgbClr val="000000"/>
                </a:solidFill>
                <a:latin typeface="+mn-lt"/>
              </a:rPr>
              <a:t>The </a:t>
            </a:r>
            <a:r>
              <a:rPr lang="en-US" sz="2000" b="1" dirty="0">
                <a:solidFill>
                  <a:srgbClr val="000000"/>
                </a:solidFill>
                <a:latin typeface="+mn-lt"/>
              </a:rPr>
              <a:t>Holt-Winters multiplicative model </a:t>
            </a:r>
            <a:r>
              <a:rPr lang="en-US" sz="2000" dirty="0">
                <a:solidFill>
                  <a:srgbClr val="000000"/>
                </a:solidFill>
                <a:latin typeface="+mn-lt"/>
              </a:rPr>
              <a:t>applies to time series whose amplitude increases or decreases over time and is</a:t>
            </a:r>
            <a:endParaRPr sz="2000" dirty="0">
              <a:solidFill>
                <a:srgbClr val="000000"/>
              </a:solidFill>
              <a:latin typeface="+mn-lt"/>
            </a:endParaRPr>
          </a:p>
        </p:txBody>
      </p:sp>
      <p:graphicFrame>
        <p:nvGraphicFramePr>
          <p:cNvPr id="10" name="Object 9" descr="F sub start expression t + 1 end expression = left parenthesis a sub t + b sub t right parenthesis S sub start expression t minus s + 1 end expression, This equation is labeled, 9.18."/>
          <p:cNvGraphicFramePr>
            <a:graphicFrameLocks noChangeAspect="1"/>
          </p:cNvGraphicFramePr>
          <p:nvPr>
            <p:extLst>
              <p:ext uri="{D42A27DB-BD31-4B8C-83A1-F6EECF244321}">
                <p14:modId xmlns:p14="http://schemas.microsoft.com/office/powerpoint/2010/main" val="2320142271"/>
              </p:ext>
            </p:extLst>
          </p:nvPr>
        </p:nvGraphicFramePr>
        <p:xfrm>
          <a:off x="2051050" y="3898900"/>
          <a:ext cx="5270500" cy="406400"/>
        </p:xfrm>
        <a:graphic>
          <a:graphicData uri="http://schemas.openxmlformats.org/presentationml/2006/ole">
            <mc:AlternateContent xmlns:mc="http://schemas.openxmlformats.org/markup-compatibility/2006">
              <mc:Choice xmlns:v="urn:schemas-microsoft-com:vml" Requires="v">
                <p:oleObj spid="_x0000_s27847" name="Equation" r:id="rId6" imgW="5270400" imgH="406080" progId="Equation.DSMT4">
                  <p:embed/>
                </p:oleObj>
              </mc:Choice>
              <mc:Fallback>
                <p:oleObj name="Equation" r:id="rId6" imgW="5270400" imgH="406080" progId="Equation.DSMT4">
                  <p:embed/>
                  <p:pic>
                    <p:nvPicPr>
                      <p:cNvPr id="2" name="Object 1"/>
                      <p:cNvPicPr/>
                      <p:nvPr/>
                    </p:nvPicPr>
                    <p:blipFill>
                      <a:blip r:embed="rId7"/>
                      <a:stretch>
                        <a:fillRect/>
                      </a:stretch>
                    </p:blipFill>
                    <p:spPr>
                      <a:xfrm>
                        <a:off x="2051050" y="3898900"/>
                        <a:ext cx="5270500" cy="406400"/>
                      </a:xfrm>
                      <a:prstGeom prst="rect">
                        <a:avLst/>
                      </a:prstGeom>
                    </p:spPr>
                  </p:pic>
                </p:oleObj>
              </mc:Fallback>
            </mc:AlternateContent>
          </a:graphicData>
        </a:graphic>
      </p:graphicFrame>
      <p:sp>
        <p:nvSpPr>
          <p:cNvPr id="520" name="Content Placeholder 4"/>
          <p:cNvSpPr txBox="1">
            <a:spLocks noGrp="1"/>
          </p:cNvSpPr>
          <p:nvPr>
            <p:ph type="body" idx="3"/>
          </p:nvPr>
        </p:nvSpPr>
        <p:spPr>
          <a:xfrm>
            <a:off x="457200" y="4455582"/>
            <a:ext cx="8229600" cy="872774"/>
          </a:xfrm>
          <a:prstGeom prst="rect">
            <a:avLst/>
          </a:prstGeom>
          <a:noFill/>
          <a:ln>
            <a:noFill/>
          </a:ln>
        </p:spPr>
        <p:txBody>
          <a:bodyPr spcFirstLastPara="1" wrap="square" lIns="0" tIns="0" rIns="0" bIns="0" anchor="t" anchorCtr="0">
            <a:noAutofit/>
          </a:bodyPr>
          <a:lstStyle/>
          <a:p>
            <a:pPr marL="256032" lvl="0" indent="-256032">
              <a:buSzPct val="100000"/>
            </a:pPr>
            <a:r>
              <a:rPr lang="en-US" sz="2000" dirty="0">
                <a:solidFill>
                  <a:srgbClr val="000000"/>
                </a:solidFill>
                <a:latin typeface="+mn-lt"/>
              </a:rPr>
              <a:t>A chart of the time series should be viewed first to identify the appropriate type of model to use.</a:t>
            </a:r>
            <a:endParaRPr sz="2000" dirty="0">
              <a:solidFill>
                <a:srgbClr val="000000"/>
              </a:solidFill>
              <a:latin typeface="+mn-lt"/>
            </a:endParaRPr>
          </a:p>
        </p:txBody>
      </p:sp>
    </p:spTree>
    <p:extLst>
      <p:ext uri="{BB962C8B-B14F-4D97-AF65-F5344CB8AC3E}">
        <p14:creationId xmlns:p14="http://schemas.microsoft.com/office/powerpoint/2010/main" val="6107608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Holt-Winters Additive Seasonality Model with </a:t>
            </a:r>
            <a:r>
              <a:rPr lang="en-US" dirty="0" smtClean="0">
                <a:latin typeface="+mj-lt"/>
              </a:rPr>
              <a:t>Trend </a:t>
            </a:r>
            <a:r>
              <a:rPr lang="en-US" sz="2000" b="0" dirty="0">
                <a:latin typeface="+mj-lt"/>
              </a:rPr>
              <a:t>(1 of 2)</a:t>
            </a:r>
            <a:endParaRPr lang="en-US" dirty="0">
              <a:latin typeface="+mj-lt"/>
            </a:endParaRPr>
          </a:p>
        </p:txBody>
      </p:sp>
      <p:sp>
        <p:nvSpPr>
          <p:cNvPr id="5" name="Content Placeholder 2"/>
          <p:cNvSpPr>
            <a:spLocks noGrp="1"/>
          </p:cNvSpPr>
          <p:nvPr>
            <p:ph type="body" idx="1"/>
          </p:nvPr>
        </p:nvSpPr>
        <p:spPr>
          <a:xfrm>
            <a:off x="457200" y="1600201"/>
            <a:ext cx="8229600" cy="863992"/>
          </a:xfrm>
        </p:spPr>
        <p:txBody>
          <a:bodyPr/>
          <a:lstStyle/>
          <a:p>
            <a:pPr marL="256032" indent="-256032">
              <a:buSzPct val="100000"/>
            </a:pPr>
            <a:r>
              <a:rPr lang="en-US" sz="2200" dirty="0">
                <a:latin typeface="+mn-lt"/>
              </a:rPr>
              <a:t>This model is similar to the additive model that incorporates only seasonality, but with the addition of a trend component</a:t>
            </a:r>
            <a:r>
              <a:rPr lang="en-US" sz="2200" dirty="0" smtClean="0">
                <a:latin typeface="+mn-lt"/>
              </a:rPr>
              <a:t>:</a:t>
            </a:r>
            <a:endParaRPr lang="en-US" sz="2200" dirty="0">
              <a:latin typeface="+mn-lt"/>
            </a:endParaRPr>
          </a:p>
        </p:txBody>
      </p:sp>
      <p:graphicFrame>
        <p:nvGraphicFramePr>
          <p:cNvPr id="11" name="Object 10" descr="Level component colon a sub t = alpha left parenthesis A sub t minus S sub start expression t minus s end expression right parenthesis + left parenthesis 1 minus alpha right parenthesis left parenthesis a sub t minus 1 + b sub start expression t minus 1 end expression right parenthesis. Trend component colon b sub t = beta left parenthesis a sub t minus a sub start expression t minus 1 end expression right parenthesis + 1 left parenthesis 1 minus beta right parenthesis beta sub start expression t minus 1 end expression. Seasonal component colon S sub t = gamma left parenthesis A sub t minus a sub t right parenthesis + left parenthesis 1 minus gamma right parenthesis S sub start expression t minus s end expression, This equation is labeled, 9.19."/>
          <p:cNvGraphicFramePr>
            <a:graphicFrameLocks noChangeAspect="1"/>
          </p:cNvGraphicFramePr>
          <p:nvPr>
            <p:extLst>
              <p:ext uri="{D42A27DB-BD31-4B8C-83A1-F6EECF244321}">
                <p14:modId xmlns:p14="http://schemas.microsoft.com/office/powerpoint/2010/main" val="607369664"/>
              </p:ext>
            </p:extLst>
          </p:nvPr>
        </p:nvGraphicFramePr>
        <p:xfrm>
          <a:off x="820666" y="2536108"/>
          <a:ext cx="7269307" cy="1067955"/>
        </p:xfrm>
        <a:graphic>
          <a:graphicData uri="http://schemas.openxmlformats.org/presentationml/2006/ole">
            <mc:AlternateContent xmlns:mc="http://schemas.openxmlformats.org/markup-compatibility/2006">
              <mc:Choice xmlns:v="urn:schemas-microsoft-com:vml" Requires="v">
                <p:oleObj spid="_x0000_s24878" name="Equation" r:id="rId3" imgW="9677160" imgH="1422360" progId="Equation.DSMT4">
                  <p:embed/>
                </p:oleObj>
              </mc:Choice>
              <mc:Fallback>
                <p:oleObj name="Equation" r:id="rId3" imgW="9677160" imgH="1422360" progId="Equation.DSMT4">
                  <p:embed/>
                  <p:pic>
                    <p:nvPicPr>
                      <p:cNvPr id="13" name="Object 12"/>
                      <p:cNvPicPr/>
                      <p:nvPr/>
                    </p:nvPicPr>
                    <p:blipFill>
                      <a:blip r:embed="rId4"/>
                      <a:stretch>
                        <a:fillRect/>
                      </a:stretch>
                    </p:blipFill>
                    <p:spPr>
                      <a:xfrm>
                        <a:off x="820666" y="2536108"/>
                        <a:ext cx="7269307" cy="1067955"/>
                      </a:xfrm>
                      <a:prstGeom prst="rect">
                        <a:avLst/>
                      </a:prstGeom>
                    </p:spPr>
                  </p:pic>
                </p:oleObj>
              </mc:Fallback>
            </mc:AlternateContent>
          </a:graphicData>
        </a:graphic>
      </p:graphicFrame>
      <p:sp>
        <p:nvSpPr>
          <p:cNvPr id="6" name="Content Placeholder 3"/>
          <p:cNvSpPr>
            <a:spLocks noGrp="1"/>
          </p:cNvSpPr>
          <p:nvPr>
            <p:ph type="body" idx="2"/>
          </p:nvPr>
        </p:nvSpPr>
        <p:spPr>
          <a:xfrm>
            <a:off x="457200" y="3750819"/>
            <a:ext cx="4509911" cy="620809"/>
          </a:xfrm>
        </p:spPr>
        <p:txBody>
          <a:bodyPr/>
          <a:lstStyle/>
          <a:p>
            <a:pPr marL="256032" indent="-256032">
              <a:buSzPct val="100000"/>
            </a:pPr>
            <a:r>
              <a:rPr lang="en-US" sz="2200" dirty="0">
                <a:latin typeface="+mn-lt"/>
              </a:rPr>
              <a:t>The forecast for period </a:t>
            </a:r>
            <a:r>
              <a:rPr lang="en-US" sz="2200" i="1" dirty="0">
                <a:latin typeface="+mn-lt"/>
              </a:rPr>
              <a:t>t</a:t>
            </a:r>
            <a:r>
              <a:rPr lang="en-US" sz="2200" dirty="0">
                <a:latin typeface="+mn-lt"/>
              </a:rPr>
              <a:t> + 1 is</a:t>
            </a:r>
          </a:p>
        </p:txBody>
      </p:sp>
      <p:graphicFrame>
        <p:nvGraphicFramePr>
          <p:cNvPr id="9" name="Object 8" descr="F sub start expression t + 1 end expression = a sub t + b sub t + s sub start expression t minus s + 1 end expression, This equation is labeled, 9.20."/>
          <p:cNvGraphicFramePr>
            <a:graphicFrameLocks noChangeAspect="1"/>
          </p:cNvGraphicFramePr>
          <p:nvPr>
            <p:extLst>
              <p:ext uri="{D42A27DB-BD31-4B8C-83A1-F6EECF244321}">
                <p14:modId xmlns:p14="http://schemas.microsoft.com/office/powerpoint/2010/main" val="3998522907"/>
              </p:ext>
            </p:extLst>
          </p:nvPr>
        </p:nvGraphicFramePr>
        <p:xfrm>
          <a:off x="1471930" y="4411299"/>
          <a:ext cx="4851083" cy="380683"/>
        </p:xfrm>
        <a:graphic>
          <a:graphicData uri="http://schemas.openxmlformats.org/presentationml/2006/ole">
            <mc:AlternateContent xmlns:mc="http://schemas.openxmlformats.org/markup-compatibility/2006">
              <mc:Choice xmlns:v="urn:schemas-microsoft-com:vml" Requires="v">
                <p:oleObj spid="_x0000_s24879" name="Equation" r:id="rId5" imgW="4851360" imgH="380880" progId="Equation.DSMT4">
                  <p:embed/>
                </p:oleObj>
              </mc:Choice>
              <mc:Fallback>
                <p:oleObj name="Equation" r:id="rId5" imgW="4851360" imgH="380880" progId="Equation.DSMT4">
                  <p:embed/>
                  <p:pic>
                    <p:nvPicPr>
                      <p:cNvPr id="11" name="Object 10"/>
                      <p:cNvPicPr/>
                      <p:nvPr/>
                    </p:nvPicPr>
                    <p:blipFill>
                      <a:blip r:embed="rId6"/>
                      <a:stretch>
                        <a:fillRect/>
                      </a:stretch>
                    </p:blipFill>
                    <p:spPr>
                      <a:xfrm>
                        <a:off x="1471930" y="4411299"/>
                        <a:ext cx="4851083" cy="380683"/>
                      </a:xfrm>
                      <a:prstGeom prst="rect">
                        <a:avLst/>
                      </a:prstGeom>
                    </p:spPr>
                  </p:pic>
                </p:oleObj>
              </mc:Fallback>
            </mc:AlternateContent>
          </a:graphicData>
        </a:graphic>
      </p:graphicFrame>
      <p:sp>
        <p:nvSpPr>
          <p:cNvPr id="7" name="Content Placeholder 4"/>
          <p:cNvSpPr>
            <a:spLocks noGrp="1"/>
          </p:cNvSpPr>
          <p:nvPr>
            <p:ph type="body" idx="3"/>
          </p:nvPr>
        </p:nvSpPr>
        <p:spPr>
          <a:xfrm>
            <a:off x="457200" y="4867006"/>
            <a:ext cx="8229600" cy="933996"/>
          </a:xfrm>
        </p:spPr>
        <p:txBody>
          <a:bodyPr/>
          <a:lstStyle/>
          <a:p>
            <a:pPr marL="256032" indent="-256032">
              <a:buSzPct val="100000"/>
            </a:pPr>
            <a:r>
              <a:rPr lang="en-US" sz="2200" dirty="0">
                <a:latin typeface="+mn-lt"/>
              </a:rPr>
              <a:t>The forecast for </a:t>
            </a:r>
            <a:r>
              <a:rPr lang="en-US" sz="2200" i="1" dirty="0">
                <a:latin typeface="+mn-lt"/>
              </a:rPr>
              <a:t>k </a:t>
            </a:r>
            <a:r>
              <a:rPr lang="en-US" sz="2200" dirty="0">
                <a:latin typeface="+mn-lt"/>
              </a:rPr>
              <a:t>periods beyond the last period of observed data (period </a:t>
            </a:r>
            <a:r>
              <a:rPr lang="en-US" sz="2200" i="1" dirty="0">
                <a:latin typeface="+mn-lt"/>
              </a:rPr>
              <a:t>T</a:t>
            </a:r>
            <a:r>
              <a:rPr lang="en-US" sz="2200" dirty="0">
                <a:latin typeface="+mn-lt"/>
              </a:rPr>
              <a:t>) is</a:t>
            </a:r>
          </a:p>
        </p:txBody>
      </p:sp>
      <p:graphicFrame>
        <p:nvGraphicFramePr>
          <p:cNvPr id="10" name="Object 9" descr="F sub start expression T + k end expression = a sub T + B sub T, k + S sub start expression T minus s + k end expression, This equation is labeled, 9.21."/>
          <p:cNvGraphicFramePr>
            <a:graphicFrameLocks noChangeAspect="1"/>
          </p:cNvGraphicFramePr>
          <p:nvPr>
            <p:extLst>
              <p:ext uri="{D42A27DB-BD31-4B8C-83A1-F6EECF244321}">
                <p14:modId xmlns:p14="http://schemas.microsoft.com/office/powerpoint/2010/main" val="1929958401"/>
              </p:ext>
            </p:extLst>
          </p:nvPr>
        </p:nvGraphicFramePr>
        <p:xfrm>
          <a:off x="1471930" y="5876027"/>
          <a:ext cx="5246688" cy="381000"/>
        </p:xfrm>
        <a:graphic>
          <a:graphicData uri="http://schemas.openxmlformats.org/presentationml/2006/ole">
            <mc:AlternateContent xmlns:mc="http://schemas.openxmlformats.org/markup-compatibility/2006">
              <mc:Choice xmlns:v="urn:schemas-microsoft-com:vml" Requires="v">
                <p:oleObj spid="_x0000_s24880" name="Equation" r:id="rId7" imgW="5244840" imgH="380880" progId="Equation.DSMT4">
                  <p:embed/>
                </p:oleObj>
              </mc:Choice>
              <mc:Fallback>
                <p:oleObj name="Equation" r:id="rId7" imgW="5244840" imgH="380880" progId="Equation.DSMT4">
                  <p:embed/>
                  <p:pic>
                    <p:nvPicPr>
                      <p:cNvPr id="12" name="Object 11"/>
                      <p:cNvPicPr/>
                      <p:nvPr/>
                    </p:nvPicPr>
                    <p:blipFill>
                      <a:blip r:embed="rId8"/>
                      <a:stretch>
                        <a:fillRect/>
                      </a:stretch>
                    </p:blipFill>
                    <p:spPr>
                      <a:xfrm>
                        <a:off x="1471930" y="5876027"/>
                        <a:ext cx="5246688" cy="381000"/>
                      </a:xfrm>
                      <a:prstGeom prst="rect">
                        <a:avLst/>
                      </a:prstGeom>
                    </p:spPr>
                  </p:pic>
                </p:oleObj>
              </mc:Fallback>
            </mc:AlternateContent>
          </a:graphicData>
        </a:graphic>
      </p:graphicFrame>
    </p:spTree>
    <p:extLst>
      <p:ext uri="{BB962C8B-B14F-4D97-AF65-F5344CB8AC3E}">
        <p14:creationId xmlns:p14="http://schemas.microsoft.com/office/powerpoint/2010/main" val="1211841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Holt-Winters Additive Seasonality Model with </a:t>
            </a:r>
            <a:r>
              <a:rPr lang="en-US" dirty="0" smtClean="0">
                <a:latin typeface="+mj-lt"/>
              </a:rPr>
              <a:t>Trend </a:t>
            </a:r>
            <a:r>
              <a:rPr lang="en-US" sz="2000" b="0" dirty="0" smtClean="0">
                <a:latin typeface="+mj-lt"/>
              </a:rPr>
              <a:t>(2 </a:t>
            </a:r>
            <a:r>
              <a:rPr lang="en-US" sz="2000" b="0" dirty="0">
                <a:latin typeface="+mj-lt"/>
              </a:rPr>
              <a:t>of 2)</a:t>
            </a:r>
            <a:endParaRPr lang="en-US" dirty="0">
              <a:latin typeface="+mj-lt"/>
            </a:endParaRPr>
          </a:p>
        </p:txBody>
      </p:sp>
      <p:sp>
        <p:nvSpPr>
          <p:cNvPr id="3" name="Content Placeholder 2"/>
          <p:cNvSpPr>
            <a:spLocks noGrp="1"/>
          </p:cNvSpPr>
          <p:nvPr>
            <p:ph type="body" idx="1"/>
          </p:nvPr>
        </p:nvSpPr>
        <p:spPr>
          <a:xfrm>
            <a:off x="457200" y="1600200"/>
            <a:ext cx="8229600" cy="2294467"/>
          </a:xfrm>
        </p:spPr>
        <p:txBody>
          <a:bodyPr/>
          <a:lstStyle/>
          <a:p>
            <a:pPr marL="256032" indent="-256032"/>
            <a:r>
              <a:rPr lang="en-US" dirty="0" smtClean="0">
                <a:latin typeface="+mn-lt"/>
              </a:rPr>
              <a:t>The </a:t>
            </a:r>
            <a:r>
              <a:rPr lang="en-US" dirty="0">
                <a:latin typeface="+mn-lt"/>
              </a:rPr>
              <a:t>initial values for level and seasonal factors are the same as in the additive </a:t>
            </a:r>
            <a:r>
              <a:rPr lang="en-US" dirty="0" smtClean="0">
                <a:latin typeface="+mn-lt"/>
              </a:rPr>
              <a:t>seasonality model </a:t>
            </a:r>
            <a:r>
              <a:rPr lang="en-US" dirty="0">
                <a:latin typeface="+mn-lt"/>
              </a:rPr>
              <a:t>without trend, that is, formulas (9.13) and (9.14). </a:t>
            </a:r>
            <a:endParaRPr lang="en-US" dirty="0" smtClean="0">
              <a:latin typeface="+mn-lt"/>
            </a:endParaRPr>
          </a:p>
          <a:p>
            <a:pPr marL="256032" indent="-256032"/>
            <a:r>
              <a:rPr lang="en-US" dirty="0" smtClean="0">
                <a:latin typeface="+mn-lt"/>
              </a:rPr>
              <a:t>The </a:t>
            </a:r>
            <a:r>
              <a:rPr lang="en-US" dirty="0">
                <a:latin typeface="+mn-lt"/>
              </a:rPr>
              <a:t>initial values for the </a:t>
            </a:r>
            <a:r>
              <a:rPr lang="en-US" dirty="0" smtClean="0">
                <a:latin typeface="+mn-lt"/>
              </a:rPr>
              <a:t>trend component are</a:t>
            </a:r>
            <a:endParaRPr lang="en-US" dirty="0">
              <a:latin typeface="+mn-lt"/>
            </a:endParaRPr>
          </a:p>
        </p:txBody>
      </p:sp>
      <p:graphicFrame>
        <p:nvGraphicFramePr>
          <p:cNvPr id="5" name="Object 4" descr="B sub t = start fraction 1 over s summation of start fraction left parenthesis A sub start expression s + I end expression minus A sub I right parenthesis over s end fraction, for t = 1, 2, and so on s, from I = 1 to s, This equation is labeled, 9.22."/>
          <p:cNvGraphicFramePr>
            <a:graphicFrameLocks noChangeAspect="1"/>
          </p:cNvGraphicFramePr>
          <p:nvPr>
            <p:extLst>
              <p:ext uri="{D42A27DB-BD31-4B8C-83A1-F6EECF244321}">
                <p14:modId xmlns:p14="http://schemas.microsoft.com/office/powerpoint/2010/main" val="2152566347"/>
              </p:ext>
            </p:extLst>
          </p:nvPr>
        </p:nvGraphicFramePr>
        <p:xfrm>
          <a:off x="917787" y="4182215"/>
          <a:ext cx="7026910" cy="880110"/>
        </p:xfrm>
        <a:graphic>
          <a:graphicData uri="http://schemas.openxmlformats.org/presentationml/2006/ole">
            <mc:AlternateContent xmlns:mc="http://schemas.openxmlformats.org/markup-compatibility/2006">
              <mc:Choice xmlns:v="urn:schemas-microsoft-com:vml" Requires="v">
                <p:oleObj spid="_x0000_s22630" name="Equation" r:id="rId3" imgW="6387840" imgH="799920" progId="Equation.DSMT4">
                  <p:embed/>
                </p:oleObj>
              </mc:Choice>
              <mc:Fallback>
                <p:oleObj name="Equation" r:id="rId3" imgW="6387840" imgH="799920" progId="Equation.DSMT4">
                  <p:embed/>
                  <p:pic>
                    <p:nvPicPr>
                      <p:cNvPr id="0" name=""/>
                      <p:cNvPicPr/>
                      <p:nvPr/>
                    </p:nvPicPr>
                    <p:blipFill>
                      <a:blip r:embed="rId4"/>
                      <a:stretch>
                        <a:fillRect/>
                      </a:stretch>
                    </p:blipFill>
                    <p:spPr>
                      <a:xfrm>
                        <a:off x="917787" y="4182215"/>
                        <a:ext cx="7026910" cy="880110"/>
                      </a:xfrm>
                      <a:prstGeom prst="rect">
                        <a:avLst/>
                      </a:prstGeom>
                    </p:spPr>
                  </p:pic>
                </p:oleObj>
              </mc:Fallback>
            </mc:AlternateContent>
          </a:graphicData>
        </a:graphic>
      </p:graphicFrame>
    </p:spTree>
    <p:extLst>
      <p:ext uri="{BB962C8B-B14F-4D97-AF65-F5344CB8AC3E}">
        <p14:creationId xmlns:p14="http://schemas.microsoft.com/office/powerpoint/2010/main" val="6743142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sz="2800" dirty="0">
                <a:latin typeface="+mj-lt"/>
              </a:rPr>
              <a:t>Example 9.15: Using the Holt-Winters Additive Model for Seasonality and </a:t>
            </a:r>
            <a:r>
              <a:rPr lang="en-US" sz="2800" dirty="0" smtClean="0">
                <a:latin typeface="+mj-lt"/>
              </a:rPr>
              <a:t>Trend </a:t>
            </a:r>
            <a:r>
              <a:rPr lang="en-US" sz="2000" b="0" dirty="0">
                <a:latin typeface="+mj-lt"/>
              </a:rPr>
              <a:t>(1 of 2)</a:t>
            </a:r>
            <a:endParaRPr sz="1800" b="0" i="0" u="none" strike="noStrike" cap="none" dirty="0">
              <a:solidFill>
                <a:srgbClr val="007FA3"/>
              </a:solidFill>
              <a:latin typeface="+mj-lt"/>
              <a:sym typeface="Arial"/>
            </a:endParaRPr>
          </a:p>
        </p:txBody>
      </p:sp>
      <p:sp>
        <p:nvSpPr>
          <p:cNvPr id="542" name="Content Placeholder 2"/>
          <p:cNvSpPr txBox="1">
            <a:spLocks noGrp="1"/>
          </p:cNvSpPr>
          <p:nvPr>
            <p:ph type="body" idx="1"/>
          </p:nvPr>
        </p:nvSpPr>
        <p:spPr>
          <a:xfrm>
            <a:off x="457200" y="1600201"/>
            <a:ext cx="8229600" cy="942702"/>
          </a:xfrm>
          <a:prstGeom prst="rect">
            <a:avLst/>
          </a:prstGeom>
          <a:noFill/>
          <a:ln>
            <a:noFill/>
          </a:ln>
        </p:spPr>
        <p:txBody>
          <a:bodyPr spcFirstLastPara="1" wrap="square" lIns="0" tIns="0" rIns="0" bIns="0" anchor="t" anchorCtr="0">
            <a:noAutofit/>
          </a:bodyPr>
          <a:lstStyle/>
          <a:p>
            <a:pPr marL="256032" lvl="0" indent="-256032">
              <a:buSzPct val="100000"/>
            </a:pPr>
            <a:r>
              <a:rPr lang="en-US" sz="1800" dirty="0">
                <a:latin typeface="+mn-lt"/>
              </a:rPr>
              <a:t>Excel file New Car Sales  </a:t>
            </a:r>
          </a:p>
          <a:p>
            <a:pPr marL="256032" lvl="0" indent="-256032">
              <a:buSzPct val="100000"/>
            </a:pPr>
            <a:r>
              <a:rPr lang="en-US" sz="1800" dirty="0">
                <a:latin typeface="+mn-lt"/>
              </a:rPr>
              <a:t>Stable seasonality and an increasing trend</a:t>
            </a:r>
            <a:endParaRPr sz="1800" dirty="0">
              <a:latin typeface="+mn-lt"/>
            </a:endParaRPr>
          </a:p>
        </p:txBody>
      </p:sp>
      <p:pic>
        <p:nvPicPr>
          <p:cNvPr id="2" name="Picture 1" descr="A spreadsheet displays a table titled, New car retail sales, and a graph titled, New car sales. The table has 17 rows and 3 columns. The columns have the following headings from left to right. Year, Month, Units. The row entries are as follows. Row 1. 1, January, 39,810. Row 2. 1, February, 40,081. Row 3. 1, March, 47,440. Row 4. 1, April, 47,297. Row 5. 1, May, 49,211. Row 6. 1, June, 51,479. Row 7. 1, July, 46,466. Row 8. 1, August, 45,208. Row 9. 1, September, 44,800. Row 10. 1, October, 46,989. Row 11. 1, November, 42,161. Row 12. 1, December, 44,186. Row 13. 1, January, 42,227. Row 14. 1, February, 45,422. Row 15. 1, March, 54,075. Row 16. 1, April, 50,926. Row 17. 1, May, 53,572. The graph plots units of cars sold versus month. The horizontal axis ranges from January to November in increments of three months. The vertical axis ranges from 30,000 to 65,000 in increments of 5000. The graph is a curve that passes through (January, 39,810), (February, 40,081), (March, 47,440), (April, 47,297), (May, 49,211), (June, 51,479), (July, 46,466), (August, 45,208), (September, 44,800), (October, 46,989), (November, 42,161), (December, 44,186), (January, 42,227), (February, 45,422), (March, 54,075), (April, 50,926), and (May, 53,572)."/>
          <p:cNvPicPr>
            <a:picLocks noChangeAspect="1"/>
          </p:cNvPicPr>
          <p:nvPr/>
        </p:nvPicPr>
        <p:blipFill>
          <a:blip r:embed="rId3"/>
          <a:stretch>
            <a:fillRect/>
          </a:stretch>
        </p:blipFill>
        <p:spPr>
          <a:xfrm>
            <a:off x="923021" y="2694985"/>
            <a:ext cx="6846401" cy="3261643"/>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mj-lt"/>
              </a:rPr>
              <a:t>Example 9.15: Using the Holt-Winters Additive Model for Seasonality and Trend </a:t>
            </a:r>
            <a:r>
              <a:rPr lang="en-US" sz="2000" b="0" dirty="0" smtClean="0">
                <a:latin typeface="+mj-lt"/>
              </a:rPr>
              <a:t>(2 </a:t>
            </a:r>
            <a:r>
              <a:rPr lang="en-US" sz="2000" b="0" dirty="0">
                <a:latin typeface="+mj-lt"/>
              </a:rPr>
              <a:t>of 2)</a:t>
            </a:r>
            <a:endParaRPr lang="en-US" sz="3200" dirty="0">
              <a:latin typeface="+mj-lt"/>
            </a:endParaRPr>
          </a:p>
        </p:txBody>
      </p:sp>
      <p:sp>
        <p:nvSpPr>
          <p:cNvPr id="3" name="Content Placeholder 2"/>
          <p:cNvSpPr>
            <a:spLocks noGrp="1"/>
          </p:cNvSpPr>
          <p:nvPr>
            <p:ph type="body" idx="1"/>
          </p:nvPr>
        </p:nvSpPr>
        <p:spPr>
          <a:xfrm>
            <a:off x="457199" y="1600200"/>
            <a:ext cx="2590801" cy="601133"/>
          </a:xfrm>
        </p:spPr>
        <p:txBody>
          <a:bodyPr/>
          <a:lstStyle/>
          <a:p>
            <a:pPr marL="256032" indent="-256032">
              <a:buSzPct val="100000"/>
            </a:pPr>
            <a:r>
              <a:rPr lang="en-US" sz="2400" dirty="0">
                <a:latin typeface="+mn-lt"/>
              </a:rPr>
              <a:t>Arbitrarily select</a:t>
            </a:r>
          </a:p>
        </p:txBody>
      </p:sp>
      <p:graphicFrame>
        <p:nvGraphicFramePr>
          <p:cNvPr id="5" name="Object 4" descr="alpha = 0.3, beta = 0.2, and gamma = 0.9"/>
          <p:cNvGraphicFramePr>
            <a:graphicFrameLocks noChangeAspect="1"/>
          </p:cNvGraphicFramePr>
          <p:nvPr>
            <p:extLst>
              <p:ext uri="{D42A27DB-BD31-4B8C-83A1-F6EECF244321}">
                <p14:modId xmlns:p14="http://schemas.microsoft.com/office/powerpoint/2010/main" val="2369827972"/>
              </p:ext>
            </p:extLst>
          </p:nvPr>
        </p:nvGraphicFramePr>
        <p:xfrm>
          <a:off x="3112206" y="1766005"/>
          <a:ext cx="4025900" cy="342900"/>
        </p:xfrm>
        <a:graphic>
          <a:graphicData uri="http://schemas.openxmlformats.org/presentationml/2006/ole">
            <mc:AlternateContent xmlns:mc="http://schemas.openxmlformats.org/markup-compatibility/2006">
              <mc:Choice xmlns:v="urn:schemas-microsoft-com:vml" Requires="v">
                <p:oleObj spid="_x0000_s21607" name="Equation" r:id="rId3" imgW="4025880" imgH="342720" progId="Equation.DSMT4">
                  <p:embed/>
                </p:oleObj>
              </mc:Choice>
              <mc:Fallback>
                <p:oleObj name="Equation" r:id="rId3" imgW="4025880" imgH="342720" progId="Equation.DSMT4">
                  <p:embed/>
                  <p:pic>
                    <p:nvPicPr>
                      <p:cNvPr id="0" name=""/>
                      <p:cNvPicPr/>
                      <p:nvPr/>
                    </p:nvPicPr>
                    <p:blipFill>
                      <a:blip r:embed="rId4"/>
                      <a:stretch>
                        <a:fillRect/>
                      </a:stretch>
                    </p:blipFill>
                    <p:spPr>
                      <a:xfrm>
                        <a:off x="3112206" y="1766005"/>
                        <a:ext cx="4025900" cy="342900"/>
                      </a:xfrm>
                      <a:prstGeom prst="rect">
                        <a:avLst/>
                      </a:prstGeom>
                    </p:spPr>
                  </p:pic>
                </p:oleObj>
              </mc:Fallback>
            </mc:AlternateContent>
          </a:graphicData>
        </a:graphic>
      </p:graphicFrame>
      <p:sp>
        <p:nvSpPr>
          <p:cNvPr id="4" name="Content Placeholder 23"/>
          <p:cNvSpPr>
            <a:spLocks noGrp="1"/>
          </p:cNvSpPr>
          <p:nvPr>
            <p:ph type="body" idx="2"/>
          </p:nvPr>
        </p:nvSpPr>
        <p:spPr>
          <a:xfrm>
            <a:off x="457199" y="2280355"/>
            <a:ext cx="5582357" cy="483305"/>
          </a:xfrm>
        </p:spPr>
        <p:txBody>
          <a:bodyPr/>
          <a:lstStyle/>
          <a:p>
            <a:pPr marL="740664" lvl="1" indent="-283464">
              <a:buSzPct val="100000"/>
            </a:pPr>
            <a:r>
              <a:rPr lang="en-US" sz="2400" dirty="0">
                <a:latin typeface="+mn-lt"/>
              </a:rPr>
              <a:t>See text for computational details</a:t>
            </a:r>
            <a:r>
              <a:rPr lang="en-US" sz="2400" dirty="0" smtClean="0">
                <a:latin typeface="+mn-lt"/>
              </a:rPr>
              <a:t>.</a:t>
            </a:r>
            <a:endParaRPr lang="en-US" sz="2400" dirty="0">
              <a:latin typeface="+mn-lt"/>
            </a:endParaRPr>
          </a:p>
        </p:txBody>
      </p:sp>
      <p:pic>
        <p:nvPicPr>
          <p:cNvPr id="6" name="Picture 5" descr="A spreadsheet displays a table titled, Holt Winters additive model with seasonality and trend, and a graph titled, Car sales. The table has 37 rows and 7 columns. The columns have the following headings from left to right. Month, Period t, Units, Level a, Trend b, Seasonality S, Forecast F. The row entries are as follows. Row 1. Month, January. Period t, 1. Units, 39810. Level a, 45427.33. Trend b, 462.48. Seasonality S, negative 5617.33. Forecast F, blank. Row 2. Month, February. Period t, 2. Units, 40081. Level a, 45427.33. Trend b, 462.48. Seasonality S, negative 5346.33. Forecast F, blank. Row 3. Month, March. Period t, 3. Units, 47440. Level a, 45427.33. Trend b, 462.48. Seasonality S, 2012.67. Forecast F, blank. Row 4. Month, April. Period t, 4. Units, 47297. Level a, 45427.33. Trend b, 462.48. Seasonality S, 1869.67. Forecast F, blank. Row 5. Month, May. Period t, 5. Units, 49211. Level a, 45427.33. Trend b, 462.48. Seasonality S, 2843.57. Forecast F, blank. Row 6. Month, June. Period t, 6. Units, 51479. Level a, 45427.33. Trend b, 462.48. Seasonality S, 4911.87. Forecast F, blank. Row 7. Month, July. Period t, 7. Units, 46466. Level a, 45427.33. Trend b, 462.48. Seasonality S, 1136.07. Forecast F, blank. Row 8. Month, August. Period t, 8. Units, 45208. Level a, 45427.33. Trend b, 462.48. Seasonality S, negative 10.43. Forecast F, blank. Row 9. Month, September. Period t, 9. Units, 44800. Level a, 4542T33. Trend b, 462.48. Seasonality S, negative 280.24. Forecast F, blank. Row 10. Month, October. Period t, 10. Units, 46989. Level a, 45427.33. Trend b, 462.48. Seasonality S, 1896.69. Forecast F, blank. Row 11. Month, November. Period t, 11. Units, 42161. Level a, 45427.33. Trend b, 462.48. Seasonality S, negative 2826.09. Forecast F, blank. Row 12. Month, December. Period t, 12. Units, 44186. Level a, 45427.33. Trend b, 462.48. Seasonality S, negative 1118.24. Forecast F, blank. Row 13. Month, January. Period t, 13. Units, 42227. Level a, 46476 17. Trend b, 579.75. Seasonality S, negative 4385.99. Forecast F, 40272.48. Row 14. Month, February. Period t, 14. Units, 45422. Level a, 48169.64. Trend b, 802.5. Seasonality S, negative 3007.51. Forecast F, 41709.59. Row 15. Month, March. Period t, 15. Units, 54075. Level a, 49899 20. Trend b, 987.91. Seasonality S, 3959.49. Forecast F, 50984.81. Row 16. Month, April. Period t, 16. Units, 50926. Level a, 50337.87. Trend b, 878.06. Seasonality S, 716.28. Forecast F, 52756.77. Row 17. Month, May. Period t, 17. Units, 53572. Level a, 51069 68. Trend b, 848.81. Seasonality S, 2536.44. Forecast F, 54059.5. Row 18. Month, June. Period t, 18. Units, 54920. Level a, 51345.39. Trend b, 734.19. Seasonality S, 3708.34. Forecast F, 56830.36. Row 19. Month, July. Period t, 19. Units, 54449. Level a, 52449.58. Trend b, 808.19. Seasonality S, 1913.08. Forecast F, 53215.64. Row 20. Month, August. Period t, 20. Units, 56079. Level a, 54107.27. Trend b, 978.09. Seasonality S, 1773.51. Forecast F, 53247.34. Row 21. Month, September. Period t, 21. Units, 52177. Level a, 54296.93. Trend b, 820.4. Seasonality S, negative 1935.96. Forecast F, 54805.12. Row 22. Month, October. Period t, 22. Units, 50087. Level a, 53039.22. Trend b, 404.78. Seasonality S, negative 2467.33. Forecast F, 57014.02. Row 23. Month, November. Period t, 23. Units, 48513. Level a, 52812.53. Trend b, 278.49. Seasonality S, negative 4152.19. Forecast F, 50617.91. Row 24. Month, December. Period t, 24. Units, 49278. Level a, 52282.59. Trend b, 116.8. Seasonality S, negative 2815.95. Forecast F, 51972.78. Row 25. Month, January. Period t, 25. Units, 48134. Level a, 52435.57. Trend b, 124.04. Seasonality S, negative 4310.01. Forecast F, 48013.4. Row 26. Month, February. Period t, 26. Units, 54887. Level a, 54160.08. Trend b, 444.13. Seasonality S, 353.48. Forecast F, 49552.09. Row 27. Month, March. Period t, 27. Units, 61064. Level a, 55354.3. Trend b, 594.15. Seasonality S, 5534.68. Forecast F, 58563.7. Row 28. Month, April. Period t, 28. Units, 53350. Level a, 54954.03. Trend b, 395.27. Seasonality S, negative 1372. Forecast F, 56664.73. Row 29. Month, May. Period t, 29. Units, 59467. Level a, 55823.67. Trend b, 490.14. Seasonality S, 3532.64. Forecast F, 57885.74. Row 30. Month, June. Period t, 30. Units, 59370. Level a, 56118.17. Trend b, 451.01. Seasonality S, 3297.48. Forecast F, 60022.15. Row 31. Month, July. Period t, 31. Units, 55088. Level a, 55550.9. Trend b, 247.36. Seasonality S, negative 225.3. Forecast F, 58482.26. Row 32. Month, August. Period t, 32. Units, 59349. Level a, 56331.43. Trend b, 353.99. Seasonality S, 2893.17. Forecast F, 57571.77. Row 33. Month, September. Period t, 33. Units, 54472. Level a, 56602.18. Trend b, 337.34. Seasonality S, negative 2110.76. Forecast F, 54749.46. Row 34. Month, October. Period t, 34. Units, 53164. Level a, 56547.07. Trend b, 258.85. Seasonality S, negative 3291.49. Forecast F, 54472.19. Row 35. Month, November. Period t, 35. Units, 48793. Level a, 5564710. Trend b, 27.21. Seasonality S, negative 6584.45. Forecast F, 52653.73. Row 36. Month, December. Period t, 36. Units, 46956. Level a, 53904.02. Trend b, negative 326.97. Seasonality S, negative 6534.81. Forecast F, 52858.95. Row 37. Month, January. Period t, 37. Units, blank. Level a, blank. Trend b, blank. Seasonality S, blank. Forecast F, 49267.04. The graph titled, Car sales, is plotted for units versus period. The graph plots two line graphs. The line graph represents units that pass through (1, 39,810), (2, 40,081), (3, 47,440), (4, 47,297), (5, 49,211), (6, 51,479), (7, 46,466), (8, 45,208), (9, 44,800), (10, 46,989), (11, 42,161), (12, 44,186), (13, 42,227), (14, 45,422), (15, 54,075), (16, 50,926), (17, 53,572), (18, 54,920), (19, 54,449), (20, 56,079), (21, 52,177), (22, 50,087), (23, 48,513), (24, 49,278), (25, 48,134), (26, 54,887), (27, 61,064), (28, 53,350), (29, 59,467), (30, 59,370), (31, 55,088), (32, 59,349), (33, 54,472), (34, 53,164), (35, 48,793), (36, 46,956), and (37, blank). The line graph represents forecast that passes through (13, 40272.48), (14, 41709.59), (15, 50984.81), (16, 52756.77), (5. 17, 54059.5), (18, 56830.36), (19, 53215.64), (20, 53247.34), (21, 54805.12), (22, 57014.02) (23, 50617.91), (24, 51972.78), (25, 48013.4), (26, 49552.09), (27, 58563.7), (28, 56664.73), (29, 57885.74), (30, 60022.15), (31, 58482.26), (32, 57571.77), (33, 54749.46), (34, 54472.19), (35, 52653.73), (36, 52858.95), and (37, 49267.04)."/>
          <p:cNvPicPr>
            <a:picLocks noChangeAspect="1"/>
          </p:cNvPicPr>
          <p:nvPr/>
        </p:nvPicPr>
        <p:blipFill>
          <a:blip r:embed="rId5"/>
          <a:stretch>
            <a:fillRect/>
          </a:stretch>
        </p:blipFill>
        <p:spPr>
          <a:xfrm>
            <a:off x="1891991" y="2856088"/>
            <a:ext cx="5144260" cy="3350571"/>
          </a:xfrm>
          <a:prstGeom prst="rect">
            <a:avLst/>
          </a:prstGeom>
        </p:spPr>
      </p:pic>
    </p:spTree>
    <p:extLst>
      <p:ext uri="{BB962C8B-B14F-4D97-AF65-F5344CB8AC3E}">
        <p14:creationId xmlns:p14="http://schemas.microsoft.com/office/powerpoint/2010/main" val="2055732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j-lt"/>
              </a:rPr>
              <a:t>Holt-Winters Multiplicative Seasonality Model with Trend </a:t>
            </a:r>
            <a:r>
              <a:rPr lang="en-US" sz="2000" b="0" dirty="0" smtClean="0">
                <a:latin typeface="+mj-lt"/>
              </a:rPr>
              <a:t>(1 of 2)</a:t>
            </a:r>
            <a:endParaRPr lang="en-US" sz="2000" b="0" dirty="0">
              <a:latin typeface="+mj-lt"/>
            </a:endParaRPr>
          </a:p>
        </p:txBody>
      </p:sp>
      <p:sp>
        <p:nvSpPr>
          <p:cNvPr id="6" name="Content Placeholder 2"/>
          <p:cNvSpPr>
            <a:spLocks noGrp="1"/>
          </p:cNvSpPr>
          <p:nvPr>
            <p:ph type="body" idx="1"/>
          </p:nvPr>
        </p:nvSpPr>
        <p:spPr>
          <a:xfrm>
            <a:off x="457200" y="1562100"/>
            <a:ext cx="8229600" cy="1538434"/>
          </a:xfrm>
        </p:spPr>
        <p:txBody>
          <a:bodyPr/>
          <a:lstStyle/>
          <a:p>
            <a:pPr marL="256032" indent="-256032"/>
            <a:r>
              <a:rPr lang="en-US" dirty="0" smtClean="0">
                <a:latin typeface="+mn-lt"/>
              </a:rPr>
              <a:t>The </a:t>
            </a:r>
            <a:r>
              <a:rPr lang="en-US" dirty="0">
                <a:latin typeface="+mn-lt"/>
              </a:rPr>
              <a:t>Holt-Winters multiplicative model is similar to the additive model for seasonality, </a:t>
            </a:r>
            <a:r>
              <a:rPr lang="en-US" dirty="0" smtClean="0">
                <a:latin typeface="+mn-lt"/>
              </a:rPr>
              <a:t>but with </a:t>
            </a:r>
            <a:r>
              <a:rPr lang="en-US" dirty="0">
                <a:latin typeface="+mn-lt"/>
              </a:rPr>
              <a:t>a trend component</a:t>
            </a:r>
            <a:r>
              <a:rPr lang="en-US" dirty="0" smtClean="0">
                <a:latin typeface="+mn-lt"/>
              </a:rPr>
              <a:t>:</a:t>
            </a:r>
            <a:endParaRPr lang="en-US" dirty="0"/>
          </a:p>
        </p:txBody>
      </p:sp>
      <p:graphicFrame>
        <p:nvGraphicFramePr>
          <p:cNvPr id="2" name="Object 1" descr="Level component colon a sub t = alpha left parenthesis start fraction A sub t over S sub start expression t minus s end expression end fraction right parenthesis + left parenthesis 1 minus alpha right parenthesis left parenthesis a sub start expression t minus 1 end expression + b sub start expression t minus 1 end expression. Trend component colon b sub t = beta left parenthesis a sub t minus a sub start expression t minus 1 end expression right parenthesis + left parenthesis 1 minus beta right parenthesis b sub start expression t minus 1 end expression. Seasonal component colon S sub t = gamma left parenthesis start fraction A sub t over a sub t end fraction right parenthesis + left parenthesis 1 + gamma right parenthesis S sub start expression t minus s end expression, This equation is labeled, 9.23."/>
          <p:cNvGraphicFramePr>
            <a:graphicFrameLocks noChangeAspect="1"/>
          </p:cNvGraphicFramePr>
          <p:nvPr>
            <p:extLst>
              <p:ext uri="{D42A27DB-BD31-4B8C-83A1-F6EECF244321}">
                <p14:modId xmlns:p14="http://schemas.microsoft.com/office/powerpoint/2010/main" val="1869685068"/>
              </p:ext>
            </p:extLst>
          </p:nvPr>
        </p:nvGraphicFramePr>
        <p:xfrm>
          <a:off x="457200" y="3442054"/>
          <a:ext cx="7986712" cy="1174750"/>
        </p:xfrm>
        <a:graphic>
          <a:graphicData uri="http://schemas.openxmlformats.org/presentationml/2006/ole">
            <mc:AlternateContent xmlns:mc="http://schemas.openxmlformats.org/markup-compatibility/2006">
              <mc:Choice xmlns:v="urn:schemas-microsoft-com:vml" Requires="v">
                <p:oleObj spid="_x0000_s20584" name="Equation" r:id="rId3" imgW="9664560" imgH="1422360" progId="Equation.DSMT4">
                  <p:embed/>
                </p:oleObj>
              </mc:Choice>
              <mc:Fallback>
                <p:oleObj name="Equation" r:id="rId3" imgW="9664560" imgH="1422360" progId="Equation.DSMT4">
                  <p:embed/>
                  <p:pic>
                    <p:nvPicPr>
                      <p:cNvPr id="0" name=""/>
                      <p:cNvPicPr/>
                      <p:nvPr/>
                    </p:nvPicPr>
                    <p:blipFill>
                      <a:blip r:embed="rId4"/>
                      <a:stretch>
                        <a:fillRect/>
                      </a:stretch>
                    </p:blipFill>
                    <p:spPr>
                      <a:xfrm>
                        <a:off x="457200" y="3442054"/>
                        <a:ext cx="7986712" cy="1174750"/>
                      </a:xfrm>
                      <a:prstGeom prst="rect">
                        <a:avLst/>
                      </a:prstGeom>
                    </p:spPr>
                  </p:pic>
                </p:oleObj>
              </mc:Fallback>
            </mc:AlternateContent>
          </a:graphicData>
        </a:graphic>
      </p:graphicFrame>
    </p:spTree>
    <p:extLst>
      <p:ext uri="{BB962C8B-B14F-4D97-AF65-F5344CB8AC3E}">
        <p14:creationId xmlns:p14="http://schemas.microsoft.com/office/powerpoint/2010/main" val="17491393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Holt-Winters Multiplicative Seasonality Model with </a:t>
            </a:r>
            <a:r>
              <a:rPr lang="en-US" dirty="0" smtClean="0">
                <a:latin typeface="+mj-lt"/>
              </a:rPr>
              <a:t>Trend </a:t>
            </a:r>
            <a:r>
              <a:rPr lang="en-US" sz="2000" b="0" dirty="0" smtClean="0">
                <a:latin typeface="+mj-lt"/>
              </a:rPr>
              <a:t>(2 </a:t>
            </a:r>
            <a:r>
              <a:rPr lang="en-US" sz="2000" b="0" dirty="0">
                <a:latin typeface="+mj-lt"/>
              </a:rPr>
              <a:t>of 2)</a:t>
            </a:r>
            <a:endParaRPr lang="en-US" dirty="0">
              <a:latin typeface="+mj-lt"/>
            </a:endParaRPr>
          </a:p>
        </p:txBody>
      </p:sp>
      <p:sp>
        <p:nvSpPr>
          <p:cNvPr id="5" name="Content Placeholder 2"/>
          <p:cNvSpPr>
            <a:spLocks noGrp="1"/>
          </p:cNvSpPr>
          <p:nvPr>
            <p:ph type="body" idx="1"/>
          </p:nvPr>
        </p:nvSpPr>
        <p:spPr>
          <a:xfrm>
            <a:off x="457200" y="1600201"/>
            <a:ext cx="8229600" cy="657577"/>
          </a:xfrm>
        </p:spPr>
        <p:txBody>
          <a:bodyPr/>
          <a:lstStyle/>
          <a:p>
            <a:pPr marL="256032" indent="-256032"/>
            <a:r>
              <a:rPr lang="en-US" sz="2600" dirty="0">
                <a:latin typeface="+mn-lt"/>
              </a:rPr>
              <a:t>The forecast for period </a:t>
            </a:r>
            <a:r>
              <a:rPr lang="en-US" sz="2600" i="1" dirty="0">
                <a:latin typeface="+mn-lt"/>
              </a:rPr>
              <a:t>t</a:t>
            </a:r>
            <a:r>
              <a:rPr lang="en-US" sz="2600" dirty="0">
                <a:latin typeface="+mn-lt"/>
              </a:rPr>
              <a:t> + 1 </a:t>
            </a:r>
            <a:r>
              <a:rPr lang="en-US" sz="2600" dirty="0" smtClean="0">
                <a:latin typeface="+mn-lt"/>
              </a:rPr>
              <a:t>is</a:t>
            </a:r>
            <a:endParaRPr lang="en-US" sz="2600" dirty="0">
              <a:latin typeface="+mn-lt"/>
            </a:endParaRPr>
          </a:p>
        </p:txBody>
      </p:sp>
      <p:graphicFrame>
        <p:nvGraphicFramePr>
          <p:cNvPr id="9" name="Object 8" descr="F sub start expression t + 1 end expression = left parenthesis a sub t + b sub t right parenthesis S sub start expression t minus s + 1 end expression, This equation is labeled, 9.24."/>
          <p:cNvGraphicFramePr>
            <a:graphicFrameLocks noChangeAspect="1"/>
          </p:cNvGraphicFramePr>
          <p:nvPr>
            <p:extLst>
              <p:ext uri="{D42A27DB-BD31-4B8C-83A1-F6EECF244321}">
                <p14:modId xmlns:p14="http://schemas.microsoft.com/office/powerpoint/2010/main" val="3744578668"/>
              </p:ext>
            </p:extLst>
          </p:nvPr>
        </p:nvGraphicFramePr>
        <p:xfrm>
          <a:off x="1779371" y="2312558"/>
          <a:ext cx="4329545" cy="346364"/>
        </p:xfrm>
        <a:graphic>
          <a:graphicData uri="http://schemas.openxmlformats.org/presentationml/2006/ole">
            <mc:AlternateContent xmlns:mc="http://schemas.openxmlformats.org/markup-compatibility/2006">
              <mc:Choice xmlns:v="urn:schemas-microsoft-com:vml" Requires="v">
                <p:oleObj spid="_x0000_s19664" name="Equation" r:id="rId3" imgW="4762440" imgH="380880" progId="Equation.DSMT4">
                  <p:embed/>
                </p:oleObj>
              </mc:Choice>
              <mc:Fallback>
                <p:oleObj name="Equation" r:id="rId3" imgW="4762440" imgH="380880" progId="Equation.DSMT4">
                  <p:embed/>
                  <p:pic>
                    <p:nvPicPr>
                      <p:cNvPr id="2" name="Object 1"/>
                      <p:cNvPicPr/>
                      <p:nvPr/>
                    </p:nvPicPr>
                    <p:blipFill>
                      <a:blip r:embed="rId4"/>
                      <a:stretch>
                        <a:fillRect/>
                      </a:stretch>
                    </p:blipFill>
                    <p:spPr>
                      <a:xfrm>
                        <a:off x="1779371" y="2312558"/>
                        <a:ext cx="4329545" cy="346364"/>
                      </a:xfrm>
                      <a:prstGeom prst="rect">
                        <a:avLst/>
                      </a:prstGeom>
                    </p:spPr>
                  </p:pic>
                </p:oleObj>
              </mc:Fallback>
            </mc:AlternateContent>
          </a:graphicData>
        </a:graphic>
      </p:graphicFrame>
      <p:sp>
        <p:nvSpPr>
          <p:cNvPr id="6" name="Content Placeholder 3"/>
          <p:cNvSpPr>
            <a:spLocks noGrp="1"/>
          </p:cNvSpPr>
          <p:nvPr>
            <p:ph type="body" idx="2"/>
          </p:nvPr>
        </p:nvSpPr>
        <p:spPr>
          <a:xfrm>
            <a:off x="464007" y="2760450"/>
            <a:ext cx="8229600" cy="1055193"/>
          </a:xfrm>
        </p:spPr>
        <p:txBody>
          <a:bodyPr/>
          <a:lstStyle/>
          <a:p>
            <a:pPr marL="256032" indent="-256032"/>
            <a:r>
              <a:rPr lang="en-US" sz="2600" dirty="0">
                <a:latin typeface="+mn-lt"/>
              </a:rPr>
              <a:t>The forecast for </a:t>
            </a:r>
            <a:r>
              <a:rPr lang="en-US" sz="2600" i="1" dirty="0">
                <a:latin typeface="+mn-lt"/>
              </a:rPr>
              <a:t>k</a:t>
            </a:r>
            <a:r>
              <a:rPr lang="en-US" sz="2600" dirty="0">
                <a:latin typeface="+mn-lt"/>
              </a:rPr>
              <a:t> periods beyond the last period of observed data (period </a:t>
            </a:r>
            <a:r>
              <a:rPr lang="en-US" sz="2600" i="1" dirty="0">
                <a:latin typeface="+mn-lt"/>
              </a:rPr>
              <a:t>T</a:t>
            </a:r>
            <a:r>
              <a:rPr lang="en-US" sz="2600" dirty="0">
                <a:latin typeface="+mn-lt"/>
              </a:rPr>
              <a:t>) </a:t>
            </a:r>
            <a:r>
              <a:rPr lang="en-US" sz="2600" dirty="0" smtClean="0">
                <a:latin typeface="+mn-lt"/>
              </a:rPr>
              <a:t>is</a:t>
            </a:r>
            <a:endParaRPr lang="en-US" sz="2600" dirty="0">
              <a:latin typeface="+mn-lt"/>
            </a:endParaRPr>
          </a:p>
        </p:txBody>
      </p:sp>
      <p:graphicFrame>
        <p:nvGraphicFramePr>
          <p:cNvPr id="10" name="Object 9" descr="F sub start expression T + k end expression = left parenthesis a sub T + b sub T, k right parenthesis S sub start expression T minus s + k, This equation is labeled, 9.25."/>
          <p:cNvGraphicFramePr>
            <a:graphicFrameLocks noChangeAspect="1"/>
          </p:cNvGraphicFramePr>
          <p:nvPr>
            <p:extLst>
              <p:ext uri="{D42A27DB-BD31-4B8C-83A1-F6EECF244321}">
                <p14:modId xmlns:p14="http://schemas.microsoft.com/office/powerpoint/2010/main" val="139332779"/>
              </p:ext>
            </p:extLst>
          </p:nvPr>
        </p:nvGraphicFramePr>
        <p:xfrm>
          <a:off x="1779371" y="3867986"/>
          <a:ext cx="5170921" cy="381000"/>
        </p:xfrm>
        <a:graphic>
          <a:graphicData uri="http://schemas.openxmlformats.org/presentationml/2006/ole">
            <mc:AlternateContent xmlns:mc="http://schemas.openxmlformats.org/markup-compatibility/2006">
              <mc:Choice xmlns:v="urn:schemas-microsoft-com:vml" Requires="v">
                <p:oleObj spid="_x0000_s19665" name="Equation" r:id="rId5" imgW="5168880" imgH="380880" progId="Equation.DSMT4">
                  <p:embed/>
                </p:oleObj>
              </mc:Choice>
              <mc:Fallback>
                <p:oleObj name="Equation" r:id="rId5" imgW="5168880" imgH="380880" progId="Equation.DSMT4">
                  <p:embed/>
                  <p:pic>
                    <p:nvPicPr>
                      <p:cNvPr id="7" name="Object 6"/>
                      <p:cNvPicPr/>
                      <p:nvPr/>
                    </p:nvPicPr>
                    <p:blipFill>
                      <a:blip r:embed="rId6"/>
                      <a:stretch>
                        <a:fillRect/>
                      </a:stretch>
                    </p:blipFill>
                    <p:spPr>
                      <a:xfrm>
                        <a:off x="1779371" y="3867986"/>
                        <a:ext cx="5170921" cy="381000"/>
                      </a:xfrm>
                      <a:prstGeom prst="rect">
                        <a:avLst/>
                      </a:prstGeom>
                    </p:spPr>
                  </p:pic>
                </p:oleObj>
              </mc:Fallback>
            </mc:AlternateContent>
          </a:graphicData>
        </a:graphic>
      </p:graphicFrame>
      <p:sp>
        <p:nvSpPr>
          <p:cNvPr id="7" name="Content Placeholder 4"/>
          <p:cNvSpPr>
            <a:spLocks noGrp="1"/>
          </p:cNvSpPr>
          <p:nvPr>
            <p:ph type="body" idx="3"/>
          </p:nvPr>
        </p:nvSpPr>
        <p:spPr>
          <a:xfrm>
            <a:off x="464007" y="4306199"/>
            <a:ext cx="8229600" cy="1902690"/>
          </a:xfrm>
        </p:spPr>
        <p:txBody>
          <a:bodyPr/>
          <a:lstStyle/>
          <a:p>
            <a:pPr marL="256032" indent="-256032"/>
            <a:r>
              <a:rPr lang="en-US" sz="2600" dirty="0">
                <a:latin typeface="+mn-lt"/>
              </a:rPr>
              <a:t>Initialization is performed in the same way as for the multiplicative model without trend. The model can be implemented in a similar fashion on a spreadsheet as the additive model</a:t>
            </a:r>
            <a:r>
              <a:rPr lang="en-US" sz="2600" dirty="0" smtClean="0">
                <a:latin typeface="+mn-lt"/>
              </a:rPr>
              <a:t>.</a:t>
            </a:r>
            <a:endParaRPr lang="en-US" sz="2600" dirty="0">
              <a:latin typeface="+mn-lt"/>
            </a:endParaRPr>
          </a:p>
        </p:txBody>
      </p:sp>
    </p:spTree>
    <p:extLst>
      <p:ext uri="{BB962C8B-B14F-4D97-AF65-F5344CB8AC3E}">
        <p14:creationId xmlns:p14="http://schemas.microsoft.com/office/powerpoint/2010/main" val="2853422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Selecting Appropriate Time-Series-Based Forecasting Method</a:t>
            </a:r>
            <a:endParaRPr sz="3600" b="1" i="0" u="none" strike="noStrike" cap="none" dirty="0">
              <a:solidFill>
                <a:srgbClr val="007FA3"/>
              </a:solidFill>
              <a:latin typeface="+mj-lt"/>
              <a:ea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2783240037"/>
              </p:ext>
            </p:extLst>
          </p:nvPr>
        </p:nvGraphicFramePr>
        <p:xfrm>
          <a:off x="457200" y="1590975"/>
          <a:ext cx="8229600" cy="3200400"/>
        </p:xfrm>
        <a:graphic>
          <a:graphicData uri="http://schemas.openxmlformats.org/drawingml/2006/table">
            <a:tbl>
              <a:tblPr firstRow="1" bandRow="1">
                <a:tableStyleId>{5940675A-B579-460E-94D1-54222C63F5DA}</a:tableStyleId>
              </a:tblPr>
              <a:tblGrid>
                <a:gridCol w="1569720">
                  <a:extLst>
                    <a:ext uri="{9D8B030D-6E8A-4147-A177-3AD203B41FA5}">
                      <a16:colId xmlns:a16="http://schemas.microsoft.com/office/drawing/2014/main" val="2195732288"/>
                    </a:ext>
                  </a:extLst>
                </a:gridCol>
                <a:gridCol w="2906028">
                  <a:extLst>
                    <a:ext uri="{9D8B030D-6E8A-4147-A177-3AD203B41FA5}">
                      <a16:colId xmlns:a16="http://schemas.microsoft.com/office/drawing/2014/main" val="2417020391"/>
                    </a:ext>
                  </a:extLst>
                </a:gridCol>
                <a:gridCol w="3753852">
                  <a:extLst>
                    <a:ext uri="{9D8B030D-6E8A-4147-A177-3AD203B41FA5}">
                      <a16:colId xmlns:a16="http://schemas.microsoft.com/office/drawing/2014/main" val="2235383286"/>
                    </a:ext>
                  </a:extLst>
                </a:gridCol>
              </a:tblGrid>
              <a:tr h="370840">
                <a:tc>
                  <a:txBody>
                    <a:bodyPr/>
                    <a:lstStyle/>
                    <a:p>
                      <a:r>
                        <a:rPr lang="en-US" sz="2400" b="0" dirty="0" smtClean="0">
                          <a:solidFill>
                            <a:schemeClr val="bg1"/>
                          </a:solidFill>
                        </a:rPr>
                        <a:t>Blank</a:t>
                      </a:r>
                      <a:endParaRPr lang="en-US" sz="2400" b="0" dirty="0">
                        <a:solidFill>
                          <a:schemeClr val="bg1"/>
                        </a:solidFill>
                      </a:endParaRPr>
                    </a:p>
                  </a:txBody>
                  <a:tcPr/>
                </a:tc>
                <a:tc>
                  <a:txBody>
                    <a:bodyPr/>
                    <a:lstStyle/>
                    <a:p>
                      <a:r>
                        <a:rPr lang="en-US" sz="2400" b="1" dirty="0" smtClean="0"/>
                        <a:t>No Seasonality</a:t>
                      </a:r>
                      <a:endParaRPr lang="en-US" sz="2400" b="1" dirty="0"/>
                    </a:p>
                  </a:txBody>
                  <a:tcPr/>
                </a:tc>
                <a:tc>
                  <a:txBody>
                    <a:bodyPr/>
                    <a:lstStyle/>
                    <a:p>
                      <a:r>
                        <a:rPr lang="en-US" sz="2400" b="1" dirty="0" smtClean="0"/>
                        <a:t>Seasonality</a:t>
                      </a:r>
                      <a:endParaRPr lang="en-US" sz="2400" b="1" dirty="0"/>
                    </a:p>
                  </a:txBody>
                  <a:tcPr/>
                </a:tc>
                <a:extLst>
                  <a:ext uri="{0D108BD9-81ED-4DB2-BD59-A6C34878D82A}">
                    <a16:rowId xmlns:a16="http://schemas.microsoft.com/office/drawing/2014/main" val="3079024111"/>
                  </a:ext>
                </a:extLst>
              </a:tr>
              <a:tr h="370840">
                <a:tc>
                  <a:txBody>
                    <a:bodyPr/>
                    <a:lstStyle/>
                    <a:p>
                      <a:r>
                        <a:rPr lang="en-US" sz="2400" dirty="0" smtClean="0"/>
                        <a:t>No trend</a:t>
                      </a:r>
                      <a:endParaRPr lang="en-US" sz="2400" dirty="0"/>
                    </a:p>
                  </a:txBody>
                  <a:tcPr/>
                </a:tc>
                <a:tc>
                  <a:txBody>
                    <a:bodyPr/>
                    <a:lstStyle/>
                    <a:p>
                      <a:r>
                        <a:rPr lang="en-US" sz="2400" dirty="0" smtClean="0"/>
                        <a:t>Simple moving average or simple exponential smoothing </a:t>
                      </a:r>
                      <a:endParaRPr lang="en-US" sz="2400" dirty="0"/>
                    </a:p>
                  </a:txBody>
                  <a:tcPr/>
                </a:tc>
                <a:tc>
                  <a:txBody>
                    <a:bodyPr/>
                    <a:lstStyle/>
                    <a:p>
                      <a:r>
                        <a:rPr lang="en-US" sz="2400" dirty="0" smtClean="0"/>
                        <a:t>Holt-Winters additive or multiplicative seasonality models without trend or multiple regression</a:t>
                      </a:r>
                      <a:endParaRPr lang="en-US" sz="2400" dirty="0"/>
                    </a:p>
                  </a:txBody>
                  <a:tcPr/>
                </a:tc>
                <a:extLst>
                  <a:ext uri="{0D108BD9-81ED-4DB2-BD59-A6C34878D82A}">
                    <a16:rowId xmlns:a16="http://schemas.microsoft.com/office/drawing/2014/main" val="1294888492"/>
                  </a:ext>
                </a:extLst>
              </a:tr>
              <a:tr h="370840">
                <a:tc>
                  <a:txBody>
                    <a:bodyPr/>
                    <a:lstStyle/>
                    <a:p>
                      <a:r>
                        <a:rPr lang="en-US" sz="2400" dirty="0" smtClean="0"/>
                        <a:t>Trend</a:t>
                      </a:r>
                      <a:endParaRPr lang="en-US" sz="2400" dirty="0"/>
                    </a:p>
                  </a:txBody>
                  <a:tcPr/>
                </a:tc>
                <a:tc>
                  <a:txBody>
                    <a:bodyPr/>
                    <a:lstStyle/>
                    <a:p>
                      <a:r>
                        <a:rPr lang="en-US" sz="2400" dirty="0" smtClean="0"/>
                        <a:t>Double exponential</a:t>
                      </a:r>
                      <a:r>
                        <a:rPr lang="en-US" sz="2400" baseline="0" dirty="0" smtClean="0"/>
                        <a:t> smoothing</a:t>
                      </a:r>
                      <a:endParaRPr lang="en-US" sz="2400" dirty="0"/>
                    </a:p>
                  </a:txBody>
                  <a:tcPr/>
                </a:tc>
                <a:tc>
                  <a:txBody>
                    <a:bodyPr/>
                    <a:lstStyle/>
                    <a:p>
                      <a:r>
                        <a:rPr lang="en-US" sz="2400" dirty="0" smtClean="0"/>
                        <a:t>Holt-Winters additive or multiplicative seasonality models</a:t>
                      </a:r>
                      <a:r>
                        <a:rPr lang="en-US" sz="2400" baseline="0" dirty="0" smtClean="0"/>
                        <a:t> </a:t>
                      </a:r>
                      <a:r>
                        <a:rPr lang="en-US" sz="2400" dirty="0" smtClean="0"/>
                        <a:t>trend </a:t>
                      </a:r>
                      <a:endParaRPr lang="en-US" sz="2400" dirty="0"/>
                    </a:p>
                  </a:txBody>
                  <a:tcPr/>
                </a:tc>
                <a:extLst>
                  <a:ext uri="{0D108BD9-81ED-4DB2-BD59-A6C34878D82A}">
                    <a16:rowId xmlns:a16="http://schemas.microsoft.com/office/drawing/2014/main" val="2624184074"/>
                  </a:ext>
                </a:extLst>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Regression Forecasting with Causal Variables</a:t>
            </a:r>
            <a:endParaRPr sz="3600" b="1" i="0" u="none" strike="noStrike" cap="none" dirty="0">
              <a:solidFill>
                <a:srgbClr val="007FA3"/>
              </a:solidFill>
              <a:latin typeface="+mj-lt"/>
              <a:ea typeface="Arial"/>
              <a:cs typeface="Arial"/>
              <a:sym typeface="Arial"/>
            </a:endParaRPr>
          </a:p>
        </p:txBody>
      </p:sp>
      <p:sp>
        <p:nvSpPr>
          <p:cNvPr id="570" name="Content Placeholder 2"/>
          <p:cNvSpPr txBox="1">
            <a:spLocks noGrp="1"/>
          </p:cNvSpPr>
          <p:nvPr>
            <p:ph type="body" idx="1"/>
          </p:nvPr>
        </p:nvSpPr>
        <p:spPr>
          <a:xfrm>
            <a:off x="457200" y="1600200"/>
            <a:ext cx="8229600" cy="3962399"/>
          </a:xfrm>
          <a:prstGeom prst="rect">
            <a:avLst/>
          </a:prstGeom>
          <a:noFill/>
          <a:ln>
            <a:noFill/>
          </a:ln>
        </p:spPr>
        <p:txBody>
          <a:bodyPr spcFirstLastPara="1" wrap="square" lIns="0" tIns="0" rIns="0" bIns="0" anchor="t" anchorCtr="0">
            <a:noAutofit/>
          </a:bodyPr>
          <a:lstStyle/>
          <a:p>
            <a:pPr marL="256032" indent="-256032">
              <a:buClr>
                <a:schemeClr val="lt2"/>
              </a:buClr>
              <a:buSzPct val="100000"/>
            </a:pPr>
            <a:r>
              <a:rPr lang="en-US" sz="2600" dirty="0">
                <a:solidFill>
                  <a:srgbClr val="000000"/>
                </a:solidFill>
                <a:latin typeface="+mn-lt"/>
              </a:rPr>
              <a:t>In many forecasting applications, other independent variables besides time, such as economic indexes or demographic factors, may influence the time series.</a:t>
            </a:r>
            <a:endParaRPr sz="2600" dirty="0">
              <a:solidFill>
                <a:srgbClr val="000000"/>
              </a:solidFill>
              <a:latin typeface="+mn-lt"/>
            </a:endParaRPr>
          </a:p>
          <a:p>
            <a:pPr marL="256032" indent="-256032">
              <a:buClr>
                <a:schemeClr val="lt2"/>
              </a:buClr>
              <a:buSzPct val="100000"/>
            </a:pPr>
            <a:r>
              <a:rPr lang="en-US" sz="2600" dirty="0">
                <a:solidFill>
                  <a:srgbClr val="000000"/>
                </a:solidFill>
                <a:latin typeface="+mn-lt"/>
              </a:rPr>
              <a:t>Explanatory/causal models, often called </a:t>
            </a:r>
            <a:r>
              <a:rPr lang="en-US" sz="2600" b="1" dirty="0">
                <a:solidFill>
                  <a:srgbClr val="000000"/>
                </a:solidFill>
                <a:latin typeface="+mn-lt"/>
              </a:rPr>
              <a:t>econometric models</a:t>
            </a:r>
            <a:r>
              <a:rPr lang="en-US" sz="2600" dirty="0">
                <a:solidFill>
                  <a:srgbClr val="000000"/>
                </a:solidFill>
                <a:latin typeface="+mn-lt"/>
              </a:rPr>
              <a:t>, seek to identify factors that explain statistically the patterns observed in the variable being forecast, usually with regression analysis.</a:t>
            </a:r>
            <a:endParaRPr sz="2600" dirty="0">
              <a:solidFill>
                <a:srgbClr val="000000"/>
              </a:solidFill>
              <a:latin typeface="+mn-l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j-lt"/>
                <a:ea typeface="Arial"/>
                <a:cs typeface="Arial"/>
                <a:sym typeface="Arial"/>
              </a:rPr>
              <a:t>Example </a:t>
            </a:r>
            <a:r>
              <a:rPr lang="en-US" sz="3400" b="1" i="0" u="none" strike="noStrike" cap="none" dirty="0" smtClean="0">
                <a:solidFill>
                  <a:srgbClr val="007FA3"/>
                </a:solidFill>
                <a:latin typeface="+mj-lt"/>
                <a:ea typeface="Arial"/>
                <a:cs typeface="Arial"/>
                <a:sym typeface="Arial"/>
              </a:rPr>
              <a:t>9.16: </a:t>
            </a:r>
            <a:r>
              <a:rPr lang="en-US" sz="3400" b="1" i="0" u="none" strike="noStrike" cap="none" dirty="0">
                <a:solidFill>
                  <a:srgbClr val="007FA3"/>
                </a:solidFill>
                <a:latin typeface="+mj-lt"/>
                <a:ea typeface="Arial"/>
                <a:cs typeface="Arial"/>
                <a:sym typeface="Arial"/>
              </a:rPr>
              <a:t>Forecasting Gasoline Sales Using Simple Linear Regression</a:t>
            </a:r>
            <a:endParaRPr sz="3400" b="1" i="0" u="none" strike="noStrike" cap="none" dirty="0">
              <a:solidFill>
                <a:srgbClr val="007FA3"/>
              </a:solidFill>
              <a:latin typeface="+mj-lt"/>
              <a:ea typeface="Arial"/>
              <a:cs typeface="Arial"/>
              <a:sym typeface="Arial"/>
            </a:endParaRPr>
          </a:p>
        </p:txBody>
      </p:sp>
      <p:sp>
        <p:nvSpPr>
          <p:cNvPr id="576" name="Content Placeholder 2"/>
          <p:cNvSpPr txBox="1">
            <a:spLocks noGrp="1"/>
          </p:cNvSpPr>
          <p:nvPr>
            <p:ph type="body" idx="1"/>
          </p:nvPr>
        </p:nvSpPr>
        <p:spPr>
          <a:xfrm>
            <a:off x="457200" y="1600200"/>
            <a:ext cx="8229600" cy="114513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000" b="0" u="none" strike="noStrike" cap="none" dirty="0">
                <a:solidFill>
                  <a:srgbClr val="000000"/>
                </a:solidFill>
                <a:latin typeface="+mn-lt"/>
                <a:sym typeface="Arial"/>
              </a:rPr>
              <a:t>Excel file Gasoline Sales</a:t>
            </a:r>
            <a:endParaRPr sz="2000" dirty="0">
              <a:latin typeface="+mn-lt"/>
            </a:endParaRPr>
          </a:p>
          <a:p>
            <a:pPr marL="256032" marR="0" lvl="0" indent="-256032" algn="l" rtl="0">
              <a:spcAft>
                <a:spcPts val="0"/>
              </a:spcAft>
              <a:buClr>
                <a:srgbClr val="007FA3"/>
              </a:buClr>
              <a:buSzPts val="2400"/>
              <a:buFont typeface="Arial"/>
              <a:buChar char="•"/>
            </a:pPr>
            <a:r>
              <a:rPr lang="en-US" sz="2000" b="0" u="none" strike="noStrike" cap="none" dirty="0">
                <a:solidFill>
                  <a:srgbClr val="000000"/>
                </a:solidFill>
                <a:latin typeface="+mn-lt"/>
                <a:sym typeface="Arial"/>
              </a:rPr>
              <a:t>Simple trendline using </a:t>
            </a:r>
            <a:r>
              <a:rPr lang="en-US" sz="2000" b="0" u="none" strike="noStrike" cap="none" dirty="0" smtClean="0">
                <a:solidFill>
                  <a:srgbClr val="000000"/>
                </a:solidFill>
                <a:latin typeface="+mn-lt"/>
                <a:sym typeface="Arial"/>
              </a:rPr>
              <a:t>week </a:t>
            </a:r>
            <a:r>
              <a:rPr lang="en-US" sz="2000" b="0" u="none" strike="noStrike" cap="none" dirty="0">
                <a:solidFill>
                  <a:srgbClr val="000000"/>
                </a:solidFill>
                <a:latin typeface="+mn-lt"/>
                <a:sym typeface="Arial"/>
              </a:rPr>
              <a:t>as the independent variable</a:t>
            </a:r>
            <a:endParaRPr sz="2000" b="0" u="none" strike="noStrike" cap="none" dirty="0">
              <a:solidFill>
                <a:srgbClr val="000000"/>
              </a:solidFill>
              <a:latin typeface="+mn-lt"/>
              <a:sym typeface="Arial"/>
            </a:endParaRPr>
          </a:p>
        </p:txBody>
      </p:sp>
      <p:pic>
        <p:nvPicPr>
          <p:cNvPr id="2" name="Picture 1" descr="A spreadsheet displays a table titled, Gasoline sales, and a graph titled, Gallons sold. The table has 7 rows and 3 columns. The columns have the following headings from left to right. Gallons sold, Week, Price per gallon. The row entries are as follows. Row 1. 7815, 1, $3.95. Row 2. 5541, 2, $4.20. Row 3. 5650, 3, $4.12. Row 4. 8949, 4, $3.98. Row 5. 7600, 5, $4.01. Row 6. 11430, 6, $3.92. Row 7. 9190, 7, $4.03. The line graph is plotted for gallons sold versus week. The graph falls from (1, 7815) and passes through (2, 5541), (3, 5650), (4, 8949), (5, 7600), (6, 11430), (7, 9190), (8, 8889), (9, 12721), and (10, 14830). The equation above the graph reads, y = 812.99 x + 4790.1. R squared = 0.6845. All values estimated. "/>
          <p:cNvPicPr>
            <a:picLocks noChangeAspect="1"/>
          </p:cNvPicPr>
          <p:nvPr/>
        </p:nvPicPr>
        <p:blipFill>
          <a:blip r:embed="rId4"/>
          <a:stretch>
            <a:fillRect/>
          </a:stretch>
        </p:blipFill>
        <p:spPr>
          <a:xfrm>
            <a:off x="1265522" y="2965846"/>
            <a:ext cx="6251713" cy="2693557"/>
          </a:xfrm>
          <a:prstGeom prst="rect">
            <a:avLst/>
          </a:prstGeom>
        </p:spPr>
      </p:pic>
      <p:sp>
        <p:nvSpPr>
          <p:cNvPr id="578" name="Content Placeholder 3"/>
          <p:cNvSpPr txBox="1">
            <a:spLocks noGrp="1"/>
          </p:cNvSpPr>
          <p:nvPr>
            <p:ph type="body" idx="2"/>
          </p:nvPr>
        </p:nvSpPr>
        <p:spPr>
          <a:xfrm>
            <a:off x="731520" y="5879912"/>
            <a:ext cx="3411855" cy="3059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2000" b="0" i="0" u="none" strike="noStrike" cap="none" dirty="0">
                <a:solidFill>
                  <a:srgbClr val="000000"/>
                </a:solidFill>
                <a:latin typeface="+mn-lt"/>
                <a:ea typeface="Arial"/>
                <a:cs typeface="Arial"/>
                <a:sym typeface="Arial"/>
              </a:rPr>
              <a:t>Predicted sales for week </a:t>
            </a:r>
            <a:r>
              <a:rPr lang="en-US" sz="2000" b="0" i="0" u="none" strike="noStrike" cap="none" dirty="0" smtClean="0">
                <a:solidFill>
                  <a:srgbClr val="000000"/>
                </a:solidFill>
                <a:latin typeface="+mn-lt"/>
                <a:ea typeface="Arial"/>
                <a:cs typeface="Arial"/>
                <a:sym typeface="Arial"/>
              </a:rPr>
              <a:t>11 =</a:t>
            </a:r>
            <a:endParaRPr sz="2000" b="0" i="0" u="none" strike="noStrike" cap="none" dirty="0">
              <a:solidFill>
                <a:srgbClr val="000000"/>
              </a:solidFill>
              <a:latin typeface="+mn-lt"/>
              <a:ea typeface="Arial"/>
              <a:cs typeface="Arial"/>
              <a:sym typeface="Arial"/>
            </a:endParaRPr>
          </a:p>
        </p:txBody>
      </p:sp>
      <p:graphicFrame>
        <p:nvGraphicFramePr>
          <p:cNvPr id="3" name="Object 2" descr="= 812.99 times 11 + 4790.1 = 13,733 gallons"/>
          <p:cNvGraphicFramePr>
            <a:graphicFrameLocks noChangeAspect="1"/>
          </p:cNvGraphicFramePr>
          <p:nvPr>
            <p:extLst>
              <p:ext uri="{D42A27DB-BD31-4B8C-83A1-F6EECF244321}">
                <p14:modId xmlns:p14="http://schemas.microsoft.com/office/powerpoint/2010/main" val="468620612"/>
              </p:ext>
            </p:extLst>
          </p:nvPr>
        </p:nvGraphicFramePr>
        <p:xfrm>
          <a:off x="4266734" y="5879912"/>
          <a:ext cx="3749548" cy="307340"/>
        </p:xfrm>
        <a:graphic>
          <a:graphicData uri="http://schemas.openxmlformats.org/presentationml/2006/ole">
            <mc:AlternateContent xmlns:mc="http://schemas.openxmlformats.org/markup-compatibility/2006">
              <mc:Choice xmlns:v="urn:schemas-microsoft-com:vml" Requires="v">
                <p:oleObj spid="_x0000_s16491" name="Equation" r:id="rId5" imgW="3098520" imgH="253800" progId="Equation.DSMT4">
                  <p:embed/>
                </p:oleObj>
              </mc:Choice>
              <mc:Fallback>
                <p:oleObj name="Equation" r:id="rId5" imgW="3098520" imgH="253800" progId="Equation.DSMT4">
                  <p:embed/>
                  <p:pic>
                    <p:nvPicPr>
                      <p:cNvPr id="0" name=""/>
                      <p:cNvPicPr/>
                      <p:nvPr/>
                    </p:nvPicPr>
                    <p:blipFill>
                      <a:blip r:embed="rId6"/>
                      <a:stretch>
                        <a:fillRect/>
                      </a:stretch>
                    </p:blipFill>
                    <p:spPr>
                      <a:xfrm>
                        <a:off x="4266734" y="5879912"/>
                        <a:ext cx="3749548" cy="3073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Indicators and Indexes</a:t>
            </a:r>
            <a:endParaRPr sz="3600" b="1" i="0" u="none" strike="noStrike" cap="none" dirty="0">
              <a:solidFill>
                <a:srgbClr val="007FA3"/>
              </a:solidFill>
              <a:latin typeface="+mj-lt"/>
              <a:ea typeface="Arial"/>
              <a:cs typeface="Arial"/>
              <a:sym typeface="Arial"/>
            </a:endParaRPr>
          </a:p>
        </p:txBody>
      </p:sp>
      <p:sp>
        <p:nvSpPr>
          <p:cNvPr id="235"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1" i="0" u="none" strike="noStrike" cap="none" dirty="0">
                <a:solidFill>
                  <a:srgbClr val="000000"/>
                </a:solidFill>
                <a:latin typeface="+mn-lt"/>
                <a:sym typeface="Arial"/>
              </a:rPr>
              <a:t>Indicators</a:t>
            </a:r>
            <a:r>
              <a:rPr lang="en-US" sz="2600" b="0" i="0" u="none" strike="noStrike" cap="none" dirty="0">
                <a:solidFill>
                  <a:srgbClr val="000000"/>
                </a:solidFill>
                <a:latin typeface="+mn-lt"/>
                <a:sym typeface="Arial"/>
              </a:rPr>
              <a:t> are measures that are believed to influence the behavior of a variable we wish to forecast.</a:t>
            </a:r>
            <a:endParaRPr sz="2600" dirty="0">
              <a:latin typeface="+mn-lt"/>
            </a:endParaRPr>
          </a:p>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Indicators are often combined quantitatively into an </a:t>
            </a:r>
            <a:r>
              <a:rPr lang="en-US" sz="2600" b="1" i="0" u="none" strike="noStrike" cap="none" dirty="0">
                <a:solidFill>
                  <a:srgbClr val="000000"/>
                </a:solidFill>
                <a:latin typeface="+mn-lt"/>
                <a:sym typeface="Arial"/>
              </a:rPr>
              <a:t>index</a:t>
            </a:r>
            <a:r>
              <a:rPr lang="en-US" sz="2600" b="0" i="0" u="none" strike="noStrike" cap="none" dirty="0">
                <a:solidFill>
                  <a:srgbClr val="000000"/>
                </a:solidFill>
                <a:latin typeface="+mn-lt"/>
                <a:sym typeface="Arial"/>
              </a:rPr>
              <a:t>, a single measure that weights multiple indicators, thus providing a measure of overall expectation.</a:t>
            </a:r>
            <a:endParaRPr sz="2600" dirty="0">
              <a:latin typeface="+mn-lt"/>
            </a:endParaRPr>
          </a:p>
          <a:p>
            <a:pPr marL="741553" marR="0" lvl="1" indent="-284353" algn="l" rtl="0">
              <a:spcBef>
                <a:spcPts val="600"/>
              </a:spcBef>
              <a:spcAft>
                <a:spcPts val="0"/>
              </a:spcAft>
              <a:buClr>
                <a:srgbClr val="007FA3"/>
              </a:buClr>
              <a:buSzPct val="100000"/>
              <a:buFont typeface="Arial"/>
              <a:buChar char="–"/>
            </a:pPr>
            <a:r>
              <a:rPr lang="en-US" sz="2600" b="0" i="0" u="none" strike="noStrike" cap="none" dirty="0">
                <a:solidFill>
                  <a:srgbClr val="000000"/>
                </a:solidFill>
                <a:latin typeface="+mn-lt"/>
                <a:sym typeface="Arial"/>
              </a:rPr>
              <a:t>Example: Dow Jones Industrial </a:t>
            </a:r>
            <a:r>
              <a:rPr lang="en-US" sz="2600" b="0" i="0" u="none" strike="noStrike" cap="none" dirty="0" smtClean="0">
                <a:solidFill>
                  <a:srgbClr val="000000"/>
                </a:solidFill>
                <a:latin typeface="+mn-lt"/>
                <a:sym typeface="Arial"/>
              </a:rPr>
              <a:t>Average (D</a:t>
            </a:r>
            <a:r>
              <a:rPr lang="en-US" sz="100" b="0" i="0" u="none" strike="noStrike" cap="none" dirty="0" smtClean="0">
                <a:solidFill>
                  <a:srgbClr val="000000"/>
                </a:solidFill>
                <a:latin typeface="+mn-lt"/>
                <a:sym typeface="Arial"/>
              </a:rPr>
              <a:t> </a:t>
            </a:r>
            <a:r>
              <a:rPr lang="en-US" sz="2600" b="0" i="0" u="none" strike="noStrike" cap="none" dirty="0" smtClean="0">
                <a:solidFill>
                  <a:srgbClr val="000000"/>
                </a:solidFill>
                <a:latin typeface="+mn-lt"/>
                <a:sym typeface="Arial"/>
              </a:rPr>
              <a:t>J</a:t>
            </a:r>
            <a:r>
              <a:rPr lang="en-US" sz="100" b="0" i="0" u="none" strike="noStrike" cap="none" dirty="0" smtClean="0">
                <a:solidFill>
                  <a:srgbClr val="000000"/>
                </a:solidFill>
                <a:latin typeface="+mn-lt"/>
                <a:sym typeface="Arial"/>
              </a:rPr>
              <a:t> </a:t>
            </a:r>
            <a:r>
              <a:rPr lang="en-US" sz="2600" b="0" i="0" u="none" strike="noStrike" cap="none" dirty="0" smtClean="0">
                <a:solidFill>
                  <a:srgbClr val="000000"/>
                </a:solidFill>
                <a:latin typeface="+mn-lt"/>
                <a:sym typeface="Arial"/>
              </a:rPr>
              <a:t>I</a:t>
            </a:r>
            <a:r>
              <a:rPr lang="en-US" sz="100" b="0" i="0" u="none" strike="noStrike" cap="none" dirty="0" smtClean="0">
                <a:solidFill>
                  <a:srgbClr val="000000"/>
                </a:solidFill>
                <a:latin typeface="+mn-lt"/>
                <a:sym typeface="Arial"/>
              </a:rPr>
              <a:t> </a:t>
            </a:r>
            <a:r>
              <a:rPr lang="en-US" sz="2600" b="0" i="0" u="none" strike="noStrike" cap="none" dirty="0" smtClean="0">
                <a:solidFill>
                  <a:srgbClr val="000000"/>
                </a:solidFill>
                <a:latin typeface="+mn-lt"/>
                <a:sym typeface="Arial"/>
              </a:rPr>
              <a:t>A)</a:t>
            </a:r>
            <a:endParaRPr sz="26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buSzPts val="2800"/>
            </a:pPr>
            <a:r>
              <a:rPr lang="en-US" sz="2800" b="1" i="0" u="none" strike="noStrike" cap="none" dirty="0">
                <a:solidFill>
                  <a:srgbClr val="007FA3"/>
                </a:solidFill>
                <a:latin typeface="+mj-lt"/>
                <a:sym typeface="Arial"/>
              </a:rPr>
              <a:t>Example </a:t>
            </a:r>
            <a:r>
              <a:rPr lang="en-US" sz="2800" b="1" i="0" u="none" strike="noStrike" cap="none" dirty="0" smtClean="0">
                <a:solidFill>
                  <a:srgbClr val="007FA3"/>
                </a:solidFill>
                <a:latin typeface="+mj-lt"/>
                <a:sym typeface="Arial"/>
              </a:rPr>
              <a:t>9.17: </a:t>
            </a:r>
            <a:r>
              <a:rPr lang="en-US" sz="2800" b="1" i="0" u="none" strike="noStrike" cap="none" dirty="0">
                <a:solidFill>
                  <a:srgbClr val="007FA3"/>
                </a:solidFill>
                <a:latin typeface="+mj-lt"/>
                <a:sym typeface="Arial"/>
              </a:rPr>
              <a:t>Incorporating Causal Variables in a Regression-Based Forecasting </a:t>
            </a:r>
            <a:r>
              <a:rPr lang="en-US" sz="2800" b="1" i="0" u="none" strike="noStrike" cap="none" dirty="0" smtClean="0">
                <a:solidFill>
                  <a:srgbClr val="007FA3"/>
                </a:solidFill>
                <a:latin typeface="+mj-lt"/>
                <a:sym typeface="Arial"/>
              </a:rPr>
              <a:t>Model </a:t>
            </a:r>
            <a:r>
              <a:rPr lang="en-US" sz="2000" b="0" dirty="0">
                <a:latin typeface="+mj-lt"/>
              </a:rPr>
              <a:t>(1 of 2)</a:t>
            </a:r>
            <a:endParaRPr sz="2000" b="0" i="0" u="none" strike="noStrike" cap="none" dirty="0">
              <a:solidFill>
                <a:srgbClr val="007FA3"/>
              </a:solidFill>
              <a:latin typeface="+mj-lt"/>
              <a:sym typeface="Arial"/>
            </a:endParaRPr>
          </a:p>
        </p:txBody>
      </p:sp>
      <p:sp>
        <p:nvSpPr>
          <p:cNvPr id="585" name="Content Placeholder 2"/>
          <p:cNvSpPr txBox="1">
            <a:spLocks noGrp="1"/>
          </p:cNvSpPr>
          <p:nvPr>
            <p:ph type="body" idx="1"/>
          </p:nvPr>
        </p:nvSpPr>
        <p:spPr>
          <a:xfrm>
            <a:off x="457200" y="1600201"/>
            <a:ext cx="8229600" cy="2226732"/>
          </a:xfrm>
          <a:prstGeom prst="rect">
            <a:avLst/>
          </a:prstGeom>
          <a:noFill/>
          <a:ln>
            <a:noFill/>
          </a:ln>
        </p:spPr>
        <p:txBody>
          <a:bodyPr spcFirstLastPara="1" wrap="square" lIns="0" tIns="0" rIns="0" bIns="0" anchor="t" anchorCtr="0">
            <a:noAutofit/>
          </a:bodyPr>
          <a:lstStyle/>
          <a:p>
            <a:pPr marL="256032" indent="-256032">
              <a:buClr>
                <a:schemeClr val="lt2"/>
              </a:buClr>
              <a:buSzPct val="100000"/>
            </a:pPr>
            <a:r>
              <a:rPr lang="en-US" sz="2400" dirty="0">
                <a:solidFill>
                  <a:srgbClr val="000000"/>
                </a:solidFill>
                <a:latin typeface="+mn-lt"/>
              </a:rPr>
              <a:t>The average price per gallon changes each week, and this may influence consumer sales. Average price per gallon is a causal variable.</a:t>
            </a:r>
            <a:endParaRPr sz="2400" dirty="0">
              <a:solidFill>
                <a:srgbClr val="000000"/>
              </a:solidFill>
              <a:latin typeface="+mn-lt"/>
            </a:endParaRPr>
          </a:p>
          <a:p>
            <a:pPr marL="256032" indent="-256032">
              <a:buClr>
                <a:schemeClr val="lt2"/>
              </a:buClr>
              <a:buSzPct val="100000"/>
            </a:pPr>
            <a:r>
              <a:rPr lang="en-US" sz="2400" dirty="0">
                <a:solidFill>
                  <a:srgbClr val="000000"/>
                </a:solidFill>
                <a:latin typeface="+mn-lt"/>
              </a:rPr>
              <a:t>Develop a multiple linear regression model to predict gasoline sales using both time and price per gallon.</a:t>
            </a:r>
            <a:endParaRPr sz="2400" dirty="0">
              <a:solidFill>
                <a:srgbClr val="000000"/>
              </a:solidFill>
              <a:latin typeface="+mn-lt"/>
            </a:endParaRPr>
          </a:p>
        </p:txBody>
      </p:sp>
      <p:pic>
        <p:nvPicPr>
          <p:cNvPr id="2" name="Picture 1" descr="A spreadsheet displays a table titled, Gasoline sales, and a graph titled, Gallons sold. The table has 7 rows and 3 columns. The columns have the following headings from left to right. Gallons sold, Week, Price per gallon. The row entries are as follows. Row 1. 7815, 1, $3.95. Row 2. 5541, 2, $4.20. Row 3. 5650, 3, $4.12. Row 4. 8949, 4, $3.98. Row 5. 7600, 5, $4.01. Row 6. 11430, 6, $3.92. Row 7. 9190, 7, $4.03. The line graph is plotted for gallons sold versus week. The graph falls from (1, 7815) and passes through (2, 5541), (3, 5650), (4, 8949), (5, 7600), (6, 11430), (7, 9190), (8, 8889), (9, 12721), and (10, 14830). The equation above the graph reads, y = 812.99 x + 4790.1. R squared = 0.6845. All values estimated. "/>
          <p:cNvPicPr>
            <a:picLocks noChangeAspect="1"/>
          </p:cNvPicPr>
          <p:nvPr/>
        </p:nvPicPr>
        <p:blipFill>
          <a:blip r:embed="rId3"/>
          <a:stretch>
            <a:fillRect/>
          </a:stretch>
        </p:blipFill>
        <p:spPr>
          <a:xfrm>
            <a:off x="1678947" y="3991639"/>
            <a:ext cx="5176507" cy="2228004"/>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buSzPts val="2800"/>
            </a:pPr>
            <a:r>
              <a:rPr lang="en-US" sz="2800" dirty="0">
                <a:latin typeface="+mj-lt"/>
              </a:rPr>
              <a:t>Example 9.17: Incorporating Causal Variables in a Regression-Based Forecasting </a:t>
            </a:r>
            <a:r>
              <a:rPr lang="en-US" sz="2800" dirty="0" smtClean="0">
                <a:latin typeface="+mj-lt"/>
              </a:rPr>
              <a:t>Model </a:t>
            </a:r>
            <a:r>
              <a:rPr lang="en-US" sz="2000" b="0" dirty="0" smtClean="0">
                <a:latin typeface="+mj-lt"/>
              </a:rPr>
              <a:t>(2 </a:t>
            </a:r>
            <a:r>
              <a:rPr lang="en-US" sz="2000" b="0" dirty="0">
                <a:latin typeface="+mj-lt"/>
              </a:rPr>
              <a:t>of 2)</a:t>
            </a:r>
            <a:endParaRPr sz="2800" b="1" i="0" u="none" strike="noStrike" cap="none" dirty="0">
              <a:solidFill>
                <a:srgbClr val="007FA3"/>
              </a:solidFill>
              <a:latin typeface="+mj-lt"/>
              <a:sym typeface="Arial"/>
            </a:endParaRPr>
          </a:p>
        </p:txBody>
      </p:sp>
      <p:sp>
        <p:nvSpPr>
          <p:cNvPr id="592" name="Content Placeholder 2"/>
          <p:cNvSpPr txBox="1">
            <a:spLocks noGrp="1"/>
          </p:cNvSpPr>
          <p:nvPr>
            <p:ph type="body" idx="1"/>
          </p:nvPr>
        </p:nvSpPr>
        <p:spPr>
          <a:xfrm>
            <a:off x="457200" y="1600200"/>
            <a:ext cx="3222978" cy="571392"/>
          </a:xfrm>
          <a:prstGeom prst="rect">
            <a:avLst/>
          </a:prstGeom>
          <a:noFill/>
          <a:ln>
            <a:noFill/>
          </a:ln>
        </p:spPr>
        <p:txBody>
          <a:bodyPr spcFirstLastPara="1" wrap="square" lIns="0" tIns="0" rIns="0" bIns="0" anchor="t" anchorCtr="0">
            <a:noAutofit/>
          </a:bodyPr>
          <a:lstStyle/>
          <a:p>
            <a:pPr marL="256032" indent="-256032">
              <a:buClr>
                <a:schemeClr val="lt2"/>
              </a:buClr>
              <a:buSzPct val="100000"/>
            </a:pPr>
            <a:r>
              <a:rPr lang="en-US" sz="2000" dirty="0">
                <a:solidFill>
                  <a:srgbClr val="000000"/>
                </a:solidFill>
                <a:latin typeface="+mn-lt"/>
              </a:rPr>
              <a:t>Multiple regression model</a:t>
            </a:r>
            <a:endParaRPr sz="2000" dirty="0">
              <a:solidFill>
                <a:srgbClr val="000000"/>
              </a:solidFill>
              <a:latin typeface="+mn-lt"/>
            </a:endParaRPr>
          </a:p>
        </p:txBody>
      </p:sp>
      <p:graphicFrame>
        <p:nvGraphicFramePr>
          <p:cNvPr id="4" name="Object 3" descr="Sales = beta sub 0 + beta sub 1 week + beta sub 2 price per gallon"/>
          <p:cNvGraphicFramePr>
            <a:graphicFrameLocks noChangeAspect="1"/>
          </p:cNvGraphicFramePr>
          <p:nvPr>
            <p:extLst>
              <p:ext uri="{D42A27DB-BD31-4B8C-83A1-F6EECF244321}">
                <p14:modId xmlns:p14="http://schemas.microsoft.com/office/powerpoint/2010/main" val="3759981013"/>
              </p:ext>
            </p:extLst>
          </p:nvPr>
        </p:nvGraphicFramePr>
        <p:xfrm>
          <a:off x="3838494" y="1761392"/>
          <a:ext cx="4175214" cy="371881"/>
        </p:xfrm>
        <a:graphic>
          <a:graphicData uri="http://schemas.openxmlformats.org/presentationml/2006/ole">
            <mc:AlternateContent xmlns:mc="http://schemas.openxmlformats.org/markup-compatibility/2006">
              <mc:Choice xmlns:v="urn:schemas-microsoft-com:vml" Requires="v">
                <p:oleObj spid="_x0000_s17618" name="Equation" r:id="rId4" imgW="3136680" imgH="279360" progId="Equation.DSMT4">
                  <p:embed/>
                </p:oleObj>
              </mc:Choice>
              <mc:Fallback>
                <p:oleObj name="Equation" r:id="rId4" imgW="3136680" imgH="279360" progId="Equation.DSMT4">
                  <p:embed/>
                  <p:pic>
                    <p:nvPicPr>
                      <p:cNvPr id="0" name=""/>
                      <p:cNvPicPr/>
                      <p:nvPr/>
                    </p:nvPicPr>
                    <p:blipFill>
                      <a:blip r:embed="rId5"/>
                      <a:stretch>
                        <a:fillRect/>
                      </a:stretch>
                    </p:blipFill>
                    <p:spPr>
                      <a:xfrm>
                        <a:off x="3838494" y="1761392"/>
                        <a:ext cx="4175214" cy="371881"/>
                      </a:xfrm>
                      <a:prstGeom prst="rect">
                        <a:avLst/>
                      </a:prstGeom>
                    </p:spPr>
                  </p:pic>
                </p:oleObj>
              </mc:Fallback>
            </mc:AlternateContent>
          </a:graphicData>
        </a:graphic>
      </p:graphicFrame>
      <p:pic>
        <p:nvPicPr>
          <p:cNvPr id="3" name="Picture 2" descr="An Excel sheet titled, Summary output, has three tables. The first table titled, Regression statistics, has 1 row and 5 columns. The columns have the following headings from left to right. Multiple R, R squared, Adjusted R squared, Standard error, Observations. The row entries are as follows. Row 1. 0.930529, 0.865883, 0.827564, 1235.4, 10. The second table titled, ANOVA, has 3 rows and 6 columns. The columns have the following headings from left to right. Model, d f, S S, M S, F, Significance F. The row entries are as follows. Row 1. Regression, 2, 68974748.7, 34487374.35, 22.59668368, 0.000883465. Row 2. Residual, 7, 10683497.8, 1526213.972, blank, blank. Row 3. Total, 9, 79658246.5, blank, blank, blank. The third table titled has 3 rows and 7 columns. The columns have the following headings from left to right. Value, Coefficients, Standard error, t Stat, P value, Lower 95%, Upper 95%. The row entries are as follows. Row 1. Intercept, 72333.08447, 21969.9226699999, 3.292368642, 0.013259225, 20382.47252, 124283.6964. Row 2. Week, 508.6681395, 168.1770861, 3.024598364, 0.019260863, 110.9925232, 906.3437559. Row 3. Price per gallon, negative 16463.19901, 5351.082403, negative 3.076611005, 0.017900405, negative 29116.49823, negative 3809.899786. "/>
          <p:cNvPicPr>
            <a:picLocks noChangeAspect="1"/>
          </p:cNvPicPr>
          <p:nvPr/>
        </p:nvPicPr>
        <p:blipFill>
          <a:blip r:embed="rId6"/>
          <a:stretch>
            <a:fillRect/>
          </a:stretch>
        </p:blipFill>
        <p:spPr>
          <a:xfrm>
            <a:off x="1679382" y="2273193"/>
            <a:ext cx="5578323" cy="3023878"/>
          </a:xfrm>
          <a:prstGeom prst="rect">
            <a:avLst/>
          </a:prstGeom>
        </p:spPr>
      </p:pic>
      <p:sp>
        <p:nvSpPr>
          <p:cNvPr id="595" name="Content Placeholder 3"/>
          <p:cNvSpPr txBox="1">
            <a:spLocks noGrp="1"/>
          </p:cNvSpPr>
          <p:nvPr>
            <p:ph type="body" idx="2"/>
          </p:nvPr>
        </p:nvSpPr>
        <p:spPr>
          <a:xfrm>
            <a:off x="605089" y="5395006"/>
            <a:ext cx="3317687"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ea typeface="Arial"/>
                <a:cs typeface="Arial"/>
                <a:sym typeface="Arial"/>
              </a:rPr>
              <a:t>Predicted sales for week 11</a:t>
            </a:r>
            <a:endParaRPr sz="2000" b="0" i="0" u="none" strike="noStrike" cap="none" dirty="0">
              <a:solidFill>
                <a:srgbClr val="000000"/>
              </a:solidFill>
              <a:latin typeface="+mn-lt"/>
              <a:ea typeface="Arial"/>
              <a:cs typeface="Arial"/>
              <a:sym typeface="Arial"/>
            </a:endParaRPr>
          </a:p>
        </p:txBody>
      </p:sp>
      <p:graphicFrame>
        <p:nvGraphicFramePr>
          <p:cNvPr id="5" name="Object 4" descr="= 72,333 + 508.7 left parenthesis 11 right parenthesis minus 16,463 left parenthesis 3.80 right parenthesis = 15,368 gallons"/>
          <p:cNvGraphicFramePr>
            <a:graphicFrameLocks noChangeAspect="1"/>
          </p:cNvGraphicFramePr>
          <p:nvPr>
            <p:extLst>
              <p:ext uri="{D42A27DB-BD31-4B8C-83A1-F6EECF244321}">
                <p14:modId xmlns:p14="http://schemas.microsoft.com/office/powerpoint/2010/main" val="1954472114"/>
              </p:ext>
            </p:extLst>
          </p:nvPr>
        </p:nvGraphicFramePr>
        <p:xfrm>
          <a:off x="1925356" y="5802031"/>
          <a:ext cx="5332349" cy="307340"/>
        </p:xfrm>
        <a:graphic>
          <a:graphicData uri="http://schemas.openxmlformats.org/presentationml/2006/ole">
            <mc:AlternateContent xmlns:mc="http://schemas.openxmlformats.org/markup-compatibility/2006">
              <mc:Choice xmlns:v="urn:schemas-microsoft-com:vml" Requires="v">
                <p:oleObj spid="_x0000_s17619" name="Equation" r:id="rId7" imgW="4406760" imgH="253800" progId="Equation.DSMT4">
                  <p:embed/>
                </p:oleObj>
              </mc:Choice>
              <mc:Fallback>
                <p:oleObj name="Equation" r:id="rId7" imgW="4406760" imgH="253800" progId="Equation.DSMT4">
                  <p:embed/>
                  <p:pic>
                    <p:nvPicPr>
                      <p:cNvPr id="0" name=""/>
                      <p:cNvPicPr/>
                      <p:nvPr/>
                    </p:nvPicPr>
                    <p:blipFill>
                      <a:blip r:embed="rId8"/>
                      <a:stretch>
                        <a:fillRect/>
                      </a:stretch>
                    </p:blipFill>
                    <p:spPr>
                      <a:xfrm>
                        <a:off x="1925356" y="5802031"/>
                        <a:ext cx="5332349" cy="307340"/>
                      </a:xfrm>
                      <a:prstGeom prst="rect">
                        <a:avLst/>
                      </a:prstGeom>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The Practice of Forecasting</a:t>
            </a:r>
            <a:endParaRPr sz="3600" b="1" i="0" u="none" strike="noStrike" cap="none" dirty="0">
              <a:solidFill>
                <a:srgbClr val="007FA3"/>
              </a:solidFill>
              <a:latin typeface="+mj-lt"/>
              <a:ea typeface="Arial"/>
              <a:cs typeface="Arial"/>
              <a:sym typeface="Arial"/>
            </a:endParaRPr>
          </a:p>
        </p:txBody>
      </p:sp>
      <p:sp>
        <p:nvSpPr>
          <p:cNvPr id="602" name="Content Placeholder 2"/>
          <p:cNvSpPr txBox="1">
            <a:spLocks noGrp="1"/>
          </p:cNvSpPr>
          <p:nvPr>
            <p:ph type="body" idx="1"/>
          </p:nvPr>
        </p:nvSpPr>
        <p:spPr>
          <a:xfrm>
            <a:off x="457200" y="1600200"/>
            <a:ext cx="8229600" cy="360397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chemeClr val="lt2"/>
              </a:buClr>
              <a:buSzPct val="100000"/>
              <a:buFont typeface="Arial"/>
              <a:buChar char="•"/>
            </a:pPr>
            <a:r>
              <a:rPr lang="en-US" sz="2600" b="0" i="0" u="none" strike="noStrike" cap="none" dirty="0">
                <a:solidFill>
                  <a:srgbClr val="000000"/>
                </a:solidFill>
                <a:latin typeface="+mn-lt"/>
                <a:sym typeface="Arial"/>
              </a:rPr>
              <a:t>Judgmental and qualitative methods are used for forecasting sales of product lines and broad company and industry forecasts.</a:t>
            </a:r>
            <a:endParaRPr sz="2600" dirty="0">
              <a:latin typeface="+mn-lt"/>
            </a:endParaRPr>
          </a:p>
          <a:p>
            <a:pPr marL="256032" marR="0" lvl="0" indent="-256032" algn="l" rtl="0">
              <a:spcAft>
                <a:spcPts val="0"/>
              </a:spcAft>
              <a:buClr>
                <a:schemeClr val="lt2"/>
              </a:buClr>
              <a:buSzPct val="100000"/>
              <a:buFont typeface="Arial"/>
              <a:buChar char="•"/>
            </a:pPr>
            <a:r>
              <a:rPr lang="en-US" sz="2600" b="0" i="0" u="none" strike="noStrike" cap="none" dirty="0">
                <a:solidFill>
                  <a:srgbClr val="000000"/>
                </a:solidFill>
                <a:latin typeface="+mn-lt"/>
                <a:sym typeface="Arial"/>
              </a:rPr>
              <a:t>Simple time-series models are used for short- and medium-range forecasts.</a:t>
            </a:r>
            <a:endParaRPr sz="2600" dirty="0">
              <a:latin typeface="+mn-lt"/>
            </a:endParaRPr>
          </a:p>
          <a:p>
            <a:pPr marL="256032" marR="0" lvl="0" indent="-256032" algn="l" rtl="0">
              <a:spcAft>
                <a:spcPts val="0"/>
              </a:spcAft>
              <a:buClr>
                <a:schemeClr val="lt2"/>
              </a:buClr>
              <a:buSzPct val="100000"/>
              <a:buFont typeface="Arial"/>
              <a:buChar char="•"/>
            </a:pPr>
            <a:r>
              <a:rPr lang="en-US" sz="2600" b="0" i="0" u="none" strike="noStrike" cap="none" dirty="0">
                <a:solidFill>
                  <a:srgbClr val="000000"/>
                </a:solidFill>
                <a:latin typeface="+mn-lt"/>
                <a:sym typeface="Arial"/>
              </a:rPr>
              <a:t>Regression methods are typically used for long-term forecasts.</a:t>
            </a:r>
            <a:endParaRPr sz="2600" b="0" i="0" u="none" strike="noStrike" cap="none" dirty="0">
              <a:solidFill>
                <a:schemeClr val="dk1"/>
              </a:solidFill>
              <a:latin typeface="+mn-lt"/>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9.2: Economic Indicators</a:t>
            </a:r>
            <a:endParaRPr sz="3600" b="1" i="0" u="none" strike="noStrike" cap="none" dirty="0">
              <a:solidFill>
                <a:srgbClr val="007FA3"/>
              </a:solidFill>
              <a:latin typeface="+mj-lt"/>
              <a:ea typeface="Arial"/>
              <a:cs typeface="Arial"/>
              <a:sym typeface="Arial"/>
            </a:endParaRPr>
          </a:p>
        </p:txBody>
      </p:sp>
      <p:sp>
        <p:nvSpPr>
          <p:cNvPr id="241" name="Content Placeholder 2"/>
          <p:cNvSpPr txBox="1">
            <a:spLocks noGrp="1"/>
          </p:cNvSpPr>
          <p:nvPr>
            <p:ph type="body" idx="1"/>
          </p:nvPr>
        </p:nvSpPr>
        <p:spPr>
          <a:xfrm>
            <a:off x="457200" y="1600202"/>
            <a:ext cx="8610600" cy="258127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G</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D</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P (Gross Domestic Product) measures the value of all goods and services produced.</a:t>
            </a:r>
            <a:endParaRPr sz="1800" dirty="0">
              <a:latin typeface="+mn-lt"/>
            </a:endParaRPr>
          </a:p>
          <a:p>
            <a:pPr marL="741553" marR="0" lvl="1" indent="-284353" algn="l" rtl="0">
              <a:spcBef>
                <a:spcPts val="600"/>
              </a:spcBef>
              <a:spcAft>
                <a:spcPts val="0"/>
              </a:spcAft>
              <a:buClr>
                <a:srgbClr val="007FA3"/>
              </a:buClr>
              <a:buSzPct val="100000"/>
              <a:buFont typeface="Arial"/>
              <a:buChar char="–"/>
            </a:pPr>
            <a:r>
              <a:rPr lang="en-US" sz="1800" b="0" i="0" u="none" strike="noStrike" cap="none" dirty="0">
                <a:solidFill>
                  <a:srgbClr val="000000"/>
                </a:solidFill>
                <a:latin typeface="+mn-lt"/>
                <a:sym typeface="Arial"/>
              </a:rPr>
              <a:t>G</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D</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P rises and falls in a cyclic fashion.</a:t>
            </a:r>
            <a:endParaRPr sz="1800" dirty="0">
              <a:latin typeface="+mn-lt"/>
            </a:endParaRPr>
          </a:p>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Forecasting G</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D</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P is often done using </a:t>
            </a:r>
            <a:r>
              <a:rPr lang="en-US" sz="1800" b="1" i="0" u="none" strike="noStrike" cap="none" dirty="0">
                <a:solidFill>
                  <a:srgbClr val="000000"/>
                </a:solidFill>
                <a:latin typeface="+mn-lt"/>
                <a:sym typeface="Arial"/>
              </a:rPr>
              <a:t>leading indicators</a:t>
            </a:r>
            <a:r>
              <a:rPr lang="en-US" sz="1800" b="1" i="1"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(series that change before the G</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D</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P changes) and</a:t>
            </a:r>
            <a:r>
              <a:rPr lang="en-US" sz="1800" b="0" i="1" u="none" strike="noStrike" cap="none" dirty="0">
                <a:solidFill>
                  <a:srgbClr val="000000"/>
                </a:solidFill>
                <a:latin typeface="+mn-lt"/>
                <a:sym typeface="Arial"/>
              </a:rPr>
              <a:t> </a:t>
            </a:r>
            <a:r>
              <a:rPr lang="en-US" sz="1800" b="1" i="0" u="none" strike="noStrike" cap="none" dirty="0">
                <a:solidFill>
                  <a:srgbClr val="000000"/>
                </a:solidFill>
                <a:latin typeface="+mn-lt"/>
                <a:sym typeface="Arial"/>
              </a:rPr>
              <a:t>lagging indicators</a:t>
            </a:r>
            <a:r>
              <a:rPr lang="en-US" sz="1800" b="1" i="1"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(series that follow changes in the G</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D</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P)</a:t>
            </a:r>
            <a:r>
              <a:rPr lang="en-US" sz="1800" b="0" i="1"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indicators.</a:t>
            </a:r>
            <a:endParaRPr sz="1800" b="0" i="1" u="none" strike="noStrike" cap="none" dirty="0">
              <a:solidFill>
                <a:srgbClr val="000000"/>
              </a:solidFill>
              <a:latin typeface="+mn-lt"/>
              <a:sym typeface="Arial"/>
            </a:endParaRPr>
          </a:p>
          <a:p>
            <a:pPr marL="256032" indent="-256032">
              <a:buSzPct val="100000"/>
            </a:pPr>
            <a:r>
              <a:rPr lang="en-US" sz="1800" dirty="0">
                <a:solidFill>
                  <a:srgbClr val="000000"/>
                </a:solidFill>
                <a:latin typeface="+mn-lt"/>
              </a:rPr>
              <a:t>Examples</a:t>
            </a:r>
            <a:endParaRPr sz="1800" dirty="0">
              <a:solidFill>
                <a:srgbClr val="000000"/>
              </a:solidFill>
              <a:latin typeface="+mn-lt"/>
            </a:endParaRPr>
          </a:p>
        </p:txBody>
      </p:sp>
      <p:sp>
        <p:nvSpPr>
          <p:cNvPr id="242" name="Content Placeholder 3"/>
          <p:cNvSpPr txBox="1">
            <a:spLocks noGrp="1"/>
          </p:cNvSpPr>
          <p:nvPr>
            <p:ph type="body" idx="2"/>
          </p:nvPr>
        </p:nvSpPr>
        <p:spPr>
          <a:xfrm>
            <a:off x="730468" y="4427406"/>
            <a:ext cx="1066800" cy="29551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rgbClr val="000000"/>
                </a:solidFill>
                <a:latin typeface="+mn-lt"/>
                <a:ea typeface="Arial"/>
                <a:cs typeface="Arial"/>
                <a:sym typeface="Arial"/>
              </a:rPr>
              <a:t>Leading</a:t>
            </a:r>
            <a:endParaRPr sz="1800" b="0" i="0" u="none" strike="noStrike" cap="none" dirty="0">
              <a:solidFill>
                <a:schemeClr val="dk1"/>
              </a:solidFill>
              <a:latin typeface="+mn-lt"/>
              <a:ea typeface="Arial"/>
              <a:cs typeface="Arial"/>
              <a:sym typeface="Arial"/>
            </a:endParaRPr>
          </a:p>
        </p:txBody>
      </p:sp>
      <p:sp>
        <p:nvSpPr>
          <p:cNvPr id="244" name="Content Placeholder 2"/>
          <p:cNvSpPr txBox="1">
            <a:spLocks noGrp="1"/>
          </p:cNvSpPr>
          <p:nvPr>
            <p:ph type="body" idx="3"/>
          </p:nvPr>
        </p:nvSpPr>
        <p:spPr>
          <a:xfrm>
            <a:off x="2121757" y="4267046"/>
            <a:ext cx="6090462" cy="827864"/>
          </a:xfrm>
          <a:prstGeom prst="rect">
            <a:avLst/>
          </a:prstGeom>
          <a:noFill/>
          <a:ln>
            <a:noFill/>
          </a:ln>
        </p:spPr>
        <p:txBody>
          <a:bodyPr spcFirstLastPara="1" wrap="square" lIns="0" tIns="0" rIns="0" bIns="0" anchor="t" anchorCtr="0">
            <a:noAutofit/>
          </a:bodyPr>
          <a:lstStyle/>
          <a:p>
            <a:pPr marL="742950" lvl="1" indent="-285750">
              <a:buSzPct val="100000"/>
            </a:pPr>
            <a:r>
              <a:rPr lang="en-US" sz="1800" dirty="0" smtClean="0">
                <a:solidFill>
                  <a:srgbClr val="000000"/>
                </a:solidFill>
                <a:latin typeface="+mn-lt"/>
              </a:rPr>
              <a:t>formation </a:t>
            </a:r>
            <a:r>
              <a:rPr lang="en-US" sz="1800" dirty="0">
                <a:solidFill>
                  <a:srgbClr val="000000"/>
                </a:solidFill>
                <a:latin typeface="+mn-lt"/>
              </a:rPr>
              <a:t>of business enterprises</a:t>
            </a:r>
            <a:endParaRPr lang="en-US" sz="1800" dirty="0">
              <a:latin typeface="+mn-lt"/>
            </a:endParaRPr>
          </a:p>
          <a:p>
            <a:pPr marL="742950" lvl="1" indent="-285750">
              <a:buSzPct val="100000"/>
            </a:pPr>
            <a:r>
              <a:rPr lang="en-US" sz="1800" dirty="0">
                <a:solidFill>
                  <a:srgbClr val="000000"/>
                </a:solidFill>
                <a:latin typeface="+mn-lt"/>
              </a:rPr>
              <a:t>percent change in money supply (M1</a:t>
            </a:r>
            <a:r>
              <a:rPr lang="en-US" sz="1800" dirty="0" smtClean="0">
                <a:solidFill>
                  <a:srgbClr val="000000"/>
                </a:solidFill>
                <a:latin typeface="+mn-lt"/>
              </a:rPr>
              <a:t>)</a:t>
            </a:r>
            <a:endParaRPr lang="en-US" sz="1800" dirty="0">
              <a:solidFill>
                <a:srgbClr val="000000"/>
              </a:solidFill>
              <a:latin typeface="+mn-lt"/>
            </a:endParaRPr>
          </a:p>
        </p:txBody>
      </p:sp>
      <p:sp>
        <p:nvSpPr>
          <p:cNvPr id="243" name="Content Placeholder 5"/>
          <p:cNvSpPr txBox="1">
            <a:spLocks noGrp="1"/>
          </p:cNvSpPr>
          <p:nvPr>
            <p:ph type="body" idx="4"/>
          </p:nvPr>
        </p:nvSpPr>
        <p:spPr>
          <a:xfrm>
            <a:off x="723319" y="5094910"/>
            <a:ext cx="925729" cy="388529"/>
          </a:xfrm>
          <a:prstGeom prst="rect">
            <a:avLst/>
          </a:prstGeom>
          <a:noFill/>
          <a:ln>
            <a:noFill/>
          </a:ln>
        </p:spPr>
        <p:txBody>
          <a:bodyPr spcFirstLastPara="1" wrap="square" lIns="0" tIns="0" rIns="0" bIns="0" anchor="t" anchorCtr="0">
            <a:noAutofit/>
          </a:bodyPr>
          <a:lstStyle/>
          <a:p>
            <a:pPr marL="0" lvl="0" indent="0">
              <a:spcBef>
                <a:spcPts val="0"/>
              </a:spcBef>
              <a:buSzPts val="2000"/>
              <a:buNone/>
            </a:pPr>
            <a:r>
              <a:rPr lang="en-US" sz="1800" dirty="0" smtClean="0">
                <a:solidFill>
                  <a:srgbClr val="000000"/>
                </a:solidFill>
                <a:latin typeface="+mn-lt"/>
              </a:rPr>
              <a:t>Lagging</a:t>
            </a:r>
            <a:endParaRPr lang="en-US" sz="1800" dirty="0">
              <a:solidFill>
                <a:srgbClr val="000000"/>
              </a:solidFill>
              <a:latin typeface="+mn-lt"/>
            </a:endParaRPr>
          </a:p>
        </p:txBody>
      </p:sp>
      <p:sp>
        <p:nvSpPr>
          <p:cNvPr id="245" name="Content Placeholder 6"/>
          <p:cNvSpPr txBox="1">
            <a:spLocks noGrp="1"/>
          </p:cNvSpPr>
          <p:nvPr>
            <p:ph type="body" idx="5"/>
          </p:nvPr>
        </p:nvSpPr>
        <p:spPr>
          <a:xfrm>
            <a:off x="2121757" y="5289174"/>
            <a:ext cx="4572000" cy="1058840"/>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business investment expenditures</a:t>
            </a:r>
            <a:endParaRPr sz="1800" dirty="0">
              <a:latin typeface="+mn-lt"/>
            </a:endParaRPr>
          </a:p>
          <a:p>
            <a:pPr marL="742950" marR="0" lvl="1" indent="-2857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prime rate</a:t>
            </a:r>
            <a:endParaRPr sz="1800" dirty="0">
              <a:latin typeface="+mn-lt"/>
            </a:endParaRPr>
          </a:p>
          <a:p>
            <a:pPr marL="742950" marR="0" lvl="1" indent="-2857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inventories on hand</a:t>
            </a:r>
            <a:endParaRPr sz="18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9.3: Leading Economic Indicators</a:t>
            </a:r>
            <a:endParaRPr sz="3600" b="1" i="0" u="none" strike="noStrike" cap="none" dirty="0">
              <a:solidFill>
                <a:srgbClr val="007FA3"/>
              </a:solidFill>
              <a:latin typeface="+mj-lt"/>
              <a:ea typeface="Arial"/>
              <a:cs typeface="Arial"/>
              <a:sym typeface="Arial"/>
            </a:endParaRPr>
          </a:p>
        </p:txBody>
      </p:sp>
      <p:sp>
        <p:nvSpPr>
          <p:cNvPr id="251" name="Content Placeholder 7"/>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An</a:t>
            </a:r>
            <a:r>
              <a:rPr lang="en-US" sz="2600" b="0" i="1" u="none" strike="noStrike" cap="none" dirty="0">
                <a:solidFill>
                  <a:srgbClr val="000000"/>
                </a:solidFill>
                <a:latin typeface="+mn-lt"/>
                <a:sym typeface="Arial"/>
              </a:rPr>
              <a:t> </a:t>
            </a:r>
            <a:r>
              <a:rPr lang="en-US" sz="2600" b="0" i="0" u="none" strike="noStrike" cap="none" dirty="0">
                <a:solidFill>
                  <a:srgbClr val="000000"/>
                </a:solidFill>
                <a:latin typeface="+mn-lt"/>
                <a:sym typeface="Arial"/>
              </a:rPr>
              <a:t>Index of Leading Indicators was developed by the Department of Commerce.</a:t>
            </a:r>
            <a:endParaRPr sz="2600" dirty="0">
              <a:latin typeface="+mn-lt"/>
            </a:endParaRPr>
          </a:p>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This index is related to the economic performance is available from </a:t>
            </a:r>
            <a:r>
              <a:rPr lang="en-US" sz="2600" b="0" i="0" u="sng" strike="noStrike" cap="none" dirty="0">
                <a:solidFill>
                  <a:schemeClr val="hlink"/>
                </a:solidFill>
                <a:latin typeface="+mn-lt"/>
                <a:sym typeface="Arial"/>
                <a:hlinkClick r:id="rId3" tooltip="www.conference-board.org"/>
              </a:rPr>
              <a:t>www.conference-board.org</a:t>
            </a:r>
            <a:r>
              <a:rPr lang="en-US" sz="2600" b="0" i="0" u="none" strike="noStrike" cap="none" dirty="0">
                <a:solidFill>
                  <a:srgbClr val="000000"/>
                </a:solidFill>
                <a:latin typeface="+mn-lt"/>
                <a:sym typeface="Arial"/>
              </a:rPr>
              <a:t>.</a:t>
            </a:r>
            <a:endParaRPr sz="2600" dirty="0">
              <a:latin typeface="+mn-lt"/>
            </a:endParaRPr>
          </a:p>
          <a:p>
            <a:pPr marL="256032" marR="0" lvl="0" indent="-256032"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It includes measures such as:</a:t>
            </a:r>
            <a:endParaRPr sz="2600" dirty="0">
              <a:latin typeface="+mn-lt"/>
            </a:endParaRPr>
          </a:p>
          <a:p>
            <a:pPr marL="742950" marR="0" lvl="1" indent="-285750" algn="l" rtl="0">
              <a:spcBef>
                <a:spcPts val="600"/>
              </a:spcBef>
              <a:spcAft>
                <a:spcPts val="0"/>
              </a:spcAft>
              <a:buClr>
                <a:srgbClr val="007FA3"/>
              </a:buClr>
              <a:buSzPct val="100000"/>
              <a:buFont typeface="Arial"/>
              <a:buChar char="–"/>
            </a:pPr>
            <a:r>
              <a:rPr lang="en-US" sz="2600" b="0" i="0" u="none" strike="noStrike" cap="none" dirty="0">
                <a:solidFill>
                  <a:srgbClr val="000000"/>
                </a:solidFill>
                <a:latin typeface="+mn-lt"/>
                <a:sym typeface="Arial"/>
              </a:rPr>
              <a:t>average weekly manufacturing hours</a:t>
            </a:r>
            <a:endParaRPr sz="2600" dirty="0">
              <a:latin typeface="+mn-lt"/>
            </a:endParaRPr>
          </a:p>
          <a:p>
            <a:pPr marL="742950" marR="0" lvl="1" indent="-285750" algn="l" rtl="0">
              <a:spcBef>
                <a:spcPts val="600"/>
              </a:spcBef>
              <a:spcAft>
                <a:spcPts val="0"/>
              </a:spcAft>
              <a:buClr>
                <a:srgbClr val="007FA3"/>
              </a:buClr>
              <a:buSzPct val="100000"/>
              <a:buFont typeface="Arial"/>
              <a:buChar char="–"/>
            </a:pPr>
            <a:r>
              <a:rPr lang="en-US" sz="2600" b="0" i="0" u="none" strike="noStrike" cap="none" dirty="0">
                <a:solidFill>
                  <a:srgbClr val="000000"/>
                </a:solidFill>
                <a:latin typeface="+mn-lt"/>
                <a:sym typeface="Arial"/>
              </a:rPr>
              <a:t>new orders for consumer goods</a:t>
            </a:r>
            <a:endParaRPr sz="2600" dirty="0">
              <a:latin typeface="+mn-lt"/>
            </a:endParaRPr>
          </a:p>
          <a:p>
            <a:pPr marL="742950" marR="0" lvl="1" indent="-285750" algn="l" rtl="0">
              <a:spcBef>
                <a:spcPts val="600"/>
              </a:spcBef>
              <a:spcAft>
                <a:spcPts val="0"/>
              </a:spcAft>
              <a:buClr>
                <a:srgbClr val="007FA3"/>
              </a:buClr>
              <a:buSzPct val="100000"/>
              <a:buFont typeface="Arial"/>
              <a:buChar char="–"/>
            </a:pPr>
            <a:r>
              <a:rPr lang="en-US" sz="2600" b="0" i="0" u="none" strike="noStrike" cap="none" dirty="0">
                <a:solidFill>
                  <a:srgbClr val="000000"/>
                </a:solidFill>
                <a:latin typeface="+mn-lt"/>
                <a:sym typeface="Arial"/>
              </a:rPr>
              <a:t>building permits for private housing</a:t>
            </a:r>
            <a:endParaRPr sz="2600" dirty="0">
              <a:latin typeface="+mn-lt"/>
            </a:endParaRPr>
          </a:p>
          <a:p>
            <a:pPr marL="742950" marR="0" lvl="1" indent="-285750" algn="l" rtl="0">
              <a:spcBef>
                <a:spcPts val="600"/>
              </a:spcBef>
              <a:spcAft>
                <a:spcPts val="0"/>
              </a:spcAft>
              <a:buClr>
                <a:srgbClr val="007FA3"/>
              </a:buClr>
              <a:buSzPct val="100000"/>
              <a:buFont typeface="Arial"/>
              <a:buChar char="–"/>
            </a:pPr>
            <a:r>
              <a:rPr lang="en-US" sz="2600" b="0" i="0" u="none" strike="noStrike" cap="none" dirty="0">
                <a:solidFill>
                  <a:srgbClr val="000000"/>
                </a:solidFill>
                <a:latin typeface="+mn-lt"/>
                <a:sym typeface="Arial"/>
              </a:rPr>
              <a:t>S&amp;P 500 stock prices</a:t>
            </a:r>
            <a:endParaRPr sz="26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Statistical Forecasting Models</a:t>
            </a:r>
            <a:endParaRPr sz="3600" b="1" i="0" u="none" strike="noStrike" cap="none" dirty="0">
              <a:solidFill>
                <a:srgbClr val="007FA3"/>
              </a:solidFill>
              <a:latin typeface="+mj-lt"/>
              <a:ea typeface="Arial"/>
              <a:cs typeface="Arial"/>
              <a:sym typeface="Arial"/>
            </a:endParaRPr>
          </a:p>
        </p:txBody>
      </p:sp>
      <p:sp>
        <p:nvSpPr>
          <p:cNvPr id="257" name="Content Placeholder 2"/>
          <p:cNvSpPr txBox="1">
            <a:spLocks noGrp="1"/>
          </p:cNvSpPr>
          <p:nvPr>
            <p:ph type="body" idx="1"/>
          </p:nvPr>
        </p:nvSpPr>
        <p:spPr>
          <a:xfrm>
            <a:off x="457200" y="1600201"/>
            <a:ext cx="7562850" cy="514349"/>
          </a:xfrm>
          <a:prstGeom prst="rect">
            <a:avLst/>
          </a:prstGeom>
          <a:noFill/>
          <a:ln>
            <a:noFill/>
          </a:ln>
        </p:spPr>
        <p:txBody>
          <a:bodyPr spcFirstLastPara="1" wrap="square" lIns="0" tIns="0" rIns="0" bIns="0" anchor="t" anchorCtr="0">
            <a:noAutofit/>
          </a:bodyPr>
          <a:lstStyle/>
          <a:p>
            <a:pPr marL="256032" lvl="0" indent="-256032">
              <a:buSzPct val="100000"/>
            </a:pPr>
            <a:r>
              <a:rPr lang="en-US" sz="2000" b="1" dirty="0" smtClean="0">
                <a:latin typeface="+mn-lt"/>
              </a:rPr>
              <a:t>Time Series </a:t>
            </a:r>
            <a:r>
              <a:rPr lang="en-US" sz="2000" dirty="0">
                <a:latin typeface="+mn-lt"/>
              </a:rPr>
              <a:t>-</a:t>
            </a:r>
            <a:r>
              <a:rPr lang="en-US" sz="2000" dirty="0" smtClean="0">
                <a:latin typeface="+mn-lt"/>
              </a:rPr>
              <a:t> </a:t>
            </a:r>
            <a:r>
              <a:rPr lang="en-US" sz="2000" dirty="0">
                <a:latin typeface="+mn-lt"/>
              </a:rPr>
              <a:t>a stream of historical data, such as weekly sales</a:t>
            </a:r>
            <a:endParaRPr sz="2000" dirty="0">
              <a:latin typeface="+mn-lt"/>
            </a:endParaRPr>
          </a:p>
        </p:txBody>
      </p:sp>
      <p:sp>
        <p:nvSpPr>
          <p:cNvPr id="258" name="Content Placeholder 3"/>
          <p:cNvSpPr txBox="1">
            <a:spLocks noGrp="1"/>
          </p:cNvSpPr>
          <p:nvPr>
            <p:ph type="body" idx="2"/>
          </p:nvPr>
        </p:nvSpPr>
        <p:spPr>
          <a:xfrm>
            <a:off x="457200" y="2236050"/>
            <a:ext cx="3433482" cy="392849"/>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000" b="0" i="1" u="none" strike="noStrike" cap="none" dirty="0">
                <a:solidFill>
                  <a:srgbClr val="000000"/>
                </a:solidFill>
                <a:latin typeface="+mn-lt"/>
                <a:ea typeface="Arial"/>
                <a:cs typeface="Arial"/>
                <a:sym typeface="Arial"/>
              </a:rPr>
              <a:t>T</a:t>
            </a:r>
            <a:r>
              <a:rPr lang="en-US" sz="2000" b="0" i="0" u="none" strike="noStrike" cap="none" dirty="0">
                <a:solidFill>
                  <a:srgbClr val="000000"/>
                </a:solidFill>
                <a:latin typeface="+mn-lt"/>
                <a:ea typeface="Arial"/>
                <a:cs typeface="Arial"/>
                <a:sym typeface="Arial"/>
              </a:rPr>
              <a:t> = number of periods,</a:t>
            </a:r>
            <a:endParaRPr sz="2000" b="0" i="0" u="none" strike="noStrike" cap="none" dirty="0">
              <a:solidFill>
                <a:schemeClr val="dk1"/>
              </a:solidFill>
              <a:latin typeface="+mn-lt"/>
              <a:ea typeface="Arial"/>
              <a:cs typeface="Arial"/>
              <a:sym typeface="Arial"/>
            </a:endParaRPr>
          </a:p>
        </p:txBody>
      </p:sp>
      <p:graphicFrame>
        <p:nvGraphicFramePr>
          <p:cNvPr id="2" name="Object 1" descr="t = 1, 2, and so on T"/>
          <p:cNvGraphicFramePr>
            <a:graphicFrameLocks noChangeAspect="1"/>
          </p:cNvGraphicFramePr>
          <p:nvPr>
            <p:extLst>
              <p:ext uri="{D42A27DB-BD31-4B8C-83A1-F6EECF244321}">
                <p14:modId xmlns:p14="http://schemas.microsoft.com/office/powerpoint/2010/main" val="1248007875"/>
              </p:ext>
            </p:extLst>
          </p:nvPr>
        </p:nvGraphicFramePr>
        <p:xfrm>
          <a:off x="3977253" y="2298699"/>
          <a:ext cx="1511300" cy="330200"/>
        </p:xfrm>
        <a:graphic>
          <a:graphicData uri="http://schemas.openxmlformats.org/presentationml/2006/ole">
            <mc:AlternateContent xmlns:mc="http://schemas.openxmlformats.org/markup-compatibility/2006">
              <mc:Choice xmlns:v="urn:schemas-microsoft-com:vml" Requires="v">
                <p:oleObj spid="_x0000_s1201" name="Equation" r:id="rId4" imgW="1511280" imgH="330120" progId="Equation.DSMT4">
                  <p:embed/>
                </p:oleObj>
              </mc:Choice>
              <mc:Fallback>
                <p:oleObj name="Equation" r:id="rId4" imgW="1511280" imgH="330120" progId="Equation.DSMT4">
                  <p:embed/>
                  <p:pic>
                    <p:nvPicPr>
                      <p:cNvPr id="0" name=""/>
                      <p:cNvPicPr/>
                      <p:nvPr/>
                    </p:nvPicPr>
                    <p:blipFill>
                      <a:blip r:embed="rId5"/>
                      <a:stretch>
                        <a:fillRect/>
                      </a:stretch>
                    </p:blipFill>
                    <p:spPr>
                      <a:xfrm>
                        <a:off x="3977253" y="2298699"/>
                        <a:ext cx="1511300" cy="330200"/>
                      </a:xfrm>
                      <a:prstGeom prst="rect">
                        <a:avLst/>
                      </a:prstGeom>
                    </p:spPr>
                  </p:pic>
                </p:oleObj>
              </mc:Fallback>
            </mc:AlternateContent>
          </a:graphicData>
        </a:graphic>
      </p:graphicFrame>
      <p:sp>
        <p:nvSpPr>
          <p:cNvPr id="260" name="Content Placeholder 4"/>
          <p:cNvSpPr txBox="1">
            <a:spLocks noGrp="1"/>
          </p:cNvSpPr>
          <p:nvPr>
            <p:ph type="body" idx="3"/>
          </p:nvPr>
        </p:nvSpPr>
        <p:spPr>
          <a:xfrm>
            <a:off x="457200" y="2690923"/>
            <a:ext cx="8229600" cy="347790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chemeClr val="dk1"/>
                </a:solidFill>
                <a:latin typeface="+mn-lt"/>
                <a:sym typeface="Arial"/>
              </a:rPr>
              <a:t>Time series generally have components such as:</a:t>
            </a:r>
            <a:endParaRPr sz="2000" dirty="0">
              <a:latin typeface="+mn-lt"/>
            </a:endParaRPr>
          </a:p>
          <a:p>
            <a:pPr marL="740664" marR="0" lvl="1" indent="-283464" algn="l" rtl="0">
              <a:spcBef>
                <a:spcPts val="600"/>
              </a:spcBef>
              <a:spcAft>
                <a:spcPts val="0"/>
              </a:spcAft>
              <a:buClr>
                <a:srgbClr val="007FA3"/>
              </a:buClr>
              <a:buSzPts val="2500"/>
              <a:buFont typeface="Arial"/>
              <a:buChar char="–"/>
            </a:pPr>
            <a:r>
              <a:rPr lang="en-US" sz="2000" b="0" i="0" u="none" strike="noStrike" cap="none" dirty="0">
                <a:solidFill>
                  <a:schemeClr val="dk1"/>
                </a:solidFill>
                <a:latin typeface="+mn-lt"/>
                <a:sym typeface="Arial"/>
              </a:rPr>
              <a:t>random behavior</a:t>
            </a:r>
            <a:endParaRPr sz="2000" dirty="0">
              <a:latin typeface="+mn-lt"/>
            </a:endParaRPr>
          </a:p>
          <a:p>
            <a:pPr marL="740664" marR="0" lvl="1" indent="-283464" algn="l" rtl="0">
              <a:spcBef>
                <a:spcPts val="600"/>
              </a:spcBef>
              <a:spcAft>
                <a:spcPts val="0"/>
              </a:spcAft>
              <a:buClr>
                <a:srgbClr val="007FA3"/>
              </a:buClr>
              <a:buSzPts val="2500"/>
              <a:buFont typeface="Arial"/>
              <a:buChar char="–"/>
            </a:pPr>
            <a:r>
              <a:rPr lang="en-US" sz="2000" b="0" i="0" u="none" strike="noStrike" cap="none" dirty="0">
                <a:solidFill>
                  <a:schemeClr val="dk1"/>
                </a:solidFill>
                <a:latin typeface="+mn-lt"/>
                <a:sym typeface="Arial"/>
              </a:rPr>
              <a:t>trends (upward or downward)</a:t>
            </a:r>
            <a:endParaRPr sz="2000" dirty="0">
              <a:latin typeface="+mn-lt"/>
            </a:endParaRPr>
          </a:p>
          <a:p>
            <a:pPr marL="740664" marR="0" lvl="1" indent="-283464" algn="l" rtl="0">
              <a:spcBef>
                <a:spcPts val="600"/>
              </a:spcBef>
              <a:spcAft>
                <a:spcPts val="0"/>
              </a:spcAft>
              <a:buClr>
                <a:srgbClr val="007FA3"/>
              </a:buClr>
              <a:buSzPts val="2500"/>
              <a:buFont typeface="Arial"/>
              <a:buChar char="–"/>
            </a:pPr>
            <a:r>
              <a:rPr lang="en-US" sz="2000" b="0" i="0" u="none" strike="noStrike" cap="none" dirty="0">
                <a:solidFill>
                  <a:schemeClr val="dk1"/>
                </a:solidFill>
                <a:latin typeface="+mn-lt"/>
                <a:sym typeface="Arial"/>
              </a:rPr>
              <a:t>seasonal effects</a:t>
            </a:r>
            <a:endParaRPr sz="2000" b="0" i="0" u="none" strike="noStrike" cap="none" dirty="0">
              <a:solidFill>
                <a:schemeClr val="dk1"/>
              </a:solidFill>
              <a:latin typeface="+mn-lt"/>
              <a:sym typeface="Arial"/>
            </a:endParaRPr>
          </a:p>
          <a:p>
            <a:pPr marL="740664" marR="0" lvl="1" indent="-283464" algn="l" rtl="0">
              <a:spcBef>
                <a:spcPts val="600"/>
              </a:spcBef>
              <a:spcAft>
                <a:spcPts val="0"/>
              </a:spcAft>
              <a:buClr>
                <a:srgbClr val="007FA3"/>
              </a:buClr>
              <a:buSzPts val="2500"/>
              <a:buFont typeface="Arial"/>
              <a:buChar char="–"/>
            </a:pPr>
            <a:r>
              <a:rPr lang="en-US" sz="2000" b="0" i="0" u="none" strike="noStrike" cap="none" dirty="0">
                <a:solidFill>
                  <a:schemeClr val="dk1"/>
                </a:solidFill>
                <a:latin typeface="+mn-lt"/>
                <a:sym typeface="Arial"/>
              </a:rPr>
              <a:t>cyclical effects</a:t>
            </a:r>
            <a:endParaRPr sz="2000" dirty="0">
              <a:latin typeface="+mn-lt"/>
            </a:endParaRPr>
          </a:p>
          <a:p>
            <a:pPr marL="256032" indent="-256032">
              <a:buSzPct val="100000"/>
            </a:pPr>
            <a:r>
              <a:rPr lang="en-US" sz="2000" b="1" dirty="0">
                <a:latin typeface="+mn-lt"/>
              </a:rPr>
              <a:t>Stationary time series </a:t>
            </a:r>
            <a:r>
              <a:rPr lang="en-US" sz="2000" dirty="0">
                <a:latin typeface="+mn-lt"/>
              </a:rPr>
              <a:t>have only random behavior.</a:t>
            </a:r>
            <a:endParaRPr sz="2000" dirty="0">
              <a:latin typeface="+mn-lt"/>
            </a:endParaRPr>
          </a:p>
          <a:p>
            <a:pPr marL="256032" indent="-256032">
              <a:buSzPct val="100000"/>
            </a:pPr>
            <a:r>
              <a:rPr lang="en-US" sz="2000" dirty="0">
                <a:latin typeface="+mn-lt"/>
              </a:rPr>
              <a:t>A </a:t>
            </a:r>
            <a:r>
              <a:rPr lang="en-US" sz="2000" b="1" dirty="0">
                <a:latin typeface="+mn-lt"/>
              </a:rPr>
              <a:t>trend</a:t>
            </a:r>
            <a:r>
              <a:rPr lang="en-US" sz="2000" dirty="0">
                <a:latin typeface="+mn-lt"/>
              </a:rPr>
              <a:t> is a gradual upward or downward movement of a time series.</a:t>
            </a:r>
            <a:endParaRPr sz="2000" dirty="0">
              <a:latin typeface="+mn-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9.4: Identifying Trends in a Time Series</a:t>
            </a:r>
            <a:endParaRPr sz="3600" b="1" i="0" u="none" strike="noStrike" cap="none" dirty="0">
              <a:solidFill>
                <a:srgbClr val="007FA3"/>
              </a:solidFill>
              <a:latin typeface="+mj-lt"/>
              <a:ea typeface="Arial"/>
              <a:cs typeface="Arial"/>
              <a:sym typeface="Arial"/>
            </a:endParaRPr>
          </a:p>
        </p:txBody>
      </p:sp>
      <p:sp>
        <p:nvSpPr>
          <p:cNvPr id="266" name="Content Placeholder 2"/>
          <p:cNvSpPr txBox="1">
            <a:spLocks noGrp="1"/>
          </p:cNvSpPr>
          <p:nvPr>
            <p:ph type="body" idx="1"/>
          </p:nvPr>
        </p:nvSpPr>
        <p:spPr>
          <a:xfrm>
            <a:off x="457200" y="1600201"/>
            <a:ext cx="8229600" cy="129539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smtClean="0">
                <a:solidFill>
                  <a:srgbClr val="000000"/>
                </a:solidFill>
                <a:latin typeface="+mn-lt"/>
                <a:sym typeface="Arial"/>
              </a:rPr>
              <a:t>Total</a:t>
            </a:r>
            <a:r>
              <a:rPr lang="en-US" sz="2200" b="0" i="1" u="none" strike="noStrike" cap="none" dirty="0" smtClean="0">
                <a:solidFill>
                  <a:srgbClr val="000000"/>
                </a:solidFill>
                <a:latin typeface="+mn-lt"/>
                <a:sym typeface="Arial"/>
              </a:rPr>
              <a:t> </a:t>
            </a:r>
            <a:r>
              <a:rPr lang="en-US" sz="2200" b="0" i="0" u="none" strike="noStrike" cap="none" dirty="0">
                <a:solidFill>
                  <a:srgbClr val="000000"/>
                </a:solidFill>
                <a:latin typeface="+mn-lt"/>
                <a:sym typeface="Arial"/>
              </a:rPr>
              <a:t>Energy Production &amp; Consumption</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General upward trend with some short downward trends; the time series is composed of several different short trends.</a:t>
            </a:r>
            <a:endParaRPr sz="2200" b="0" i="0" u="none" strike="noStrike" cap="none" dirty="0">
              <a:solidFill>
                <a:srgbClr val="000000"/>
              </a:solidFill>
              <a:latin typeface="+mn-lt"/>
              <a:sym typeface="Arial"/>
            </a:endParaRPr>
          </a:p>
        </p:txBody>
      </p:sp>
      <p:pic>
        <p:nvPicPr>
          <p:cNvPr id="267" name="Content Placeholder 2" descr="A graph titled, total energy consumption, plots quadrillion B T U versus years. The horizontal axis ranges from 19 49 to 20 12 in increments of 3. The vertical axis ranges from 0 to 20 in increments of 20. The graph is a curve that passes through the following points. (19 49, 30), (19 51, 38), (19 55, 41), (19 57, 42), (19 59, 44), (19 73, 74), (19 75, 71), (19 77, 80), (19 79, 82), (19 81, 72), (19 85, 76), (19 87, 79), (19 89, 84), (2000, 100), (2001, 96), (2003, 100), (2007, 100), (2009, 76), (20 11, 77), (20 13, 78), and (20 15, 77). The curve is encircled between three intervals of ordered pairs as follows. (19 49, 30) and (19 77, 80). (19 79, 82) and (2007, 100). (2006, 98) and (20 15, 77). All values estimated."/>
          <p:cNvPicPr preferRelativeResize="0"/>
          <p:nvPr/>
        </p:nvPicPr>
        <p:blipFill rotWithShape="1">
          <a:blip r:embed="rId3">
            <a:alphaModFix/>
          </a:blip>
          <a:srcRect/>
          <a:stretch/>
        </p:blipFill>
        <p:spPr>
          <a:xfrm>
            <a:off x="1909247" y="3150659"/>
            <a:ext cx="5325507" cy="3233971"/>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TotalTime>
  <Words>2267</Words>
  <Application>Microsoft Office PowerPoint</Application>
  <PresentationFormat>On-screen Show (4:3)</PresentationFormat>
  <Paragraphs>223</Paragraphs>
  <Slides>52</Slides>
  <Notes>40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8" baseType="lpstr">
      <vt:lpstr>Arial</vt:lpstr>
      <vt:lpstr>Noto Sans Symbols</vt:lpstr>
      <vt:lpstr>Symbol</vt:lpstr>
      <vt:lpstr>Verdana</vt:lpstr>
      <vt:lpstr>508 Lecture</vt:lpstr>
      <vt:lpstr>Equation</vt:lpstr>
      <vt:lpstr>Business Analytics: Methods, Models, and Decisions</vt:lpstr>
      <vt:lpstr>Forecasting Techniques</vt:lpstr>
      <vt:lpstr>Qualitative and Judgmental Forecasting</vt:lpstr>
      <vt:lpstr>Example 9.1: Predicting the Price of Oil</vt:lpstr>
      <vt:lpstr>Indicators and Indexes</vt:lpstr>
      <vt:lpstr>Example 9.2: Economic Indicators</vt:lpstr>
      <vt:lpstr>Example 9.3: Leading Economic Indicators</vt:lpstr>
      <vt:lpstr>Statistical Forecasting Models</vt:lpstr>
      <vt:lpstr>Example 9.4: Identifying Trends in a Time Series</vt:lpstr>
      <vt:lpstr>Seasonal Effects</vt:lpstr>
      <vt:lpstr>Cyclical Effects</vt:lpstr>
      <vt:lpstr>Forecasting Models for Stationary Time Series</vt:lpstr>
      <vt:lpstr>Moving Average Models</vt:lpstr>
      <vt:lpstr>Example 9.5: Moving Average Forecasting</vt:lpstr>
      <vt:lpstr>Spreadsheet Implementation of Moving Average Forecasting</vt:lpstr>
      <vt:lpstr>Example 9.6: Using Excel’s Moving Average Tool</vt:lpstr>
      <vt:lpstr>Error Metrics and Forecast Accuarcy</vt:lpstr>
      <vt:lpstr>Example 9.7: Using Error Metrics to Compare Moving Average Forecasts</vt:lpstr>
      <vt:lpstr>Exponential Smoothing Models</vt:lpstr>
      <vt:lpstr>Example 9.8: Using Exponential Smoothing to Forecast Tablet Computer Sales</vt:lpstr>
      <vt:lpstr>Example 9.9: Finding the Best Exponential Smoothing Model for Tablet Computer Sales</vt:lpstr>
      <vt:lpstr>Example 9.10: Using Excel’s Exponential Smoothing Tool (1 of 2)</vt:lpstr>
      <vt:lpstr>Example 9.10: Using Excel’s Exponential Smoothing Tool (2 of 2)</vt:lpstr>
      <vt:lpstr>Forecasting Models for Time Series with a Linear Trend</vt:lpstr>
      <vt:lpstr>Double Exponential Smoothing</vt:lpstr>
      <vt:lpstr>Example 9.11: Double Exponential Smoothing</vt:lpstr>
      <vt:lpstr>Regression-Based Forecasting for Time Series with a Linear Trend</vt:lpstr>
      <vt:lpstr>Example 9.12: Forecasting Using Trendlines</vt:lpstr>
      <vt:lpstr>Autocorrelation in Time Series</vt:lpstr>
      <vt:lpstr>Forecasting Time Series with Seasonality</vt:lpstr>
      <vt:lpstr>Example 9.13: Regression-Based Forecasting for Natural Gas Usage (1 of 3)</vt:lpstr>
      <vt:lpstr>Example 9.13: Regression-Based Forecasting for Natural Gas Usage (2 of 3)</vt:lpstr>
      <vt:lpstr>Example 9.13: Regression-Based Forecasting for Natural Gas Usage (3 of 3)</vt:lpstr>
      <vt:lpstr>Holt-Winters Models for Forecasting Time Series with Seasonality and No Trend</vt:lpstr>
      <vt:lpstr>Holt-Winters Additive Seasonality Model with No Trend (1 of 2)</vt:lpstr>
      <vt:lpstr>Holt-Winters Additive Seasonality Model with No Trend (2 of 2)</vt:lpstr>
      <vt:lpstr>Example 9.14: Using the Holt-Winters Additive Seasonality Model with No Trend</vt:lpstr>
      <vt:lpstr>Holt-Winters Multiplicative Seasonality Model with No Trend (1 of 2)</vt:lpstr>
      <vt:lpstr>Holt-Winters Multiplicative Seasonality Model with No Trend (2 of 2)</vt:lpstr>
      <vt:lpstr>Holt-Winters Models for Forecasting Time Series with Seasonality and Trend</vt:lpstr>
      <vt:lpstr>Holt-Winters Additive Seasonality Model with Trend (1 of 2)</vt:lpstr>
      <vt:lpstr>Holt-Winters Additive Seasonality Model with Trend (2 of 2)</vt:lpstr>
      <vt:lpstr>Example 9.15: Using the Holt-Winters Additive Model for Seasonality and Trend (1 of 2)</vt:lpstr>
      <vt:lpstr>Example 9.15: Using the Holt-Winters Additive Model for Seasonality and Trend (2 of 2)</vt:lpstr>
      <vt:lpstr>Holt-Winters Multiplicative Seasonality Model with Trend (1 of 2)</vt:lpstr>
      <vt:lpstr>Holt-Winters Multiplicative Seasonality Model with Trend (2 of 2)</vt:lpstr>
      <vt:lpstr>Selecting Appropriate Time-Series-Based Forecasting Method</vt:lpstr>
      <vt:lpstr>Regression Forecasting with Causal Variables</vt:lpstr>
      <vt:lpstr>Example 9.16: Forecasting Gasoline Sales Using Simple Linear Regression</vt:lpstr>
      <vt:lpstr>Example 9.17: Incorporating Causal Variables in a Regression-Based Forecasting Model (1 of 2)</vt:lpstr>
      <vt:lpstr>Example 9.17: Incorporating Causal Variables in a Regression-Based Forecasting Model (2 of 2)</vt:lpstr>
      <vt:lpstr>The Practice of Forecasting</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Gunasekaran Meena, Swetha (Cognizant)</cp:lastModifiedBy>
  <cp:revision>151</cp:revision>
  <dcterms:modified xsi:type="dcterms:W3CDTF">2019-03-06T09:21:54Z</dcterms:modified>
</cp:coreProperties>
</file>